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59" r:id="rId2"/>
    <p:sldId id="360" r:id="rId3"/>
    <p:sldId id="305" r:id="rId4"/>
    <p:sldId id="304" r:id="rId5"/>
    <p:sldId id="306" r:id="rId6"/>
    <p:sldId id="307" r:id="rId7"/>
    <p:sldId id="309" r:id="rId8"/>
    <p:sldId id="308" r:id="rId9"/>
    <p:sldId id="310" r:id="rId10"/>
    <p:sldId id="311" r:id="rId11"/>
    <p:sldId id="312" r:id="rId12"/>
    <p:sldId id="313" r:id="rId13"/>
    <p:sldId id="276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2478" y="-1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Magda\Desktop\EJECUCI&#211;N%20S.%20EXTERNO%202015-2023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BENEFICIADOS </a:t>
            </a:r>
            <a:r>
              <a:rPr lang="en-US" dirty="0"/>
              <a:t>DE EDUCACIÓN CONTINUA</a:t>
            </a:r>
            <a:endParaRPr lang="es-CO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strRef>
              <c:f>Hoja1!$D$4</c:f>
              <c:strCache>
                <c:ptCount val="1"/>
                <c:pt idx="0">
                  <c:v>BENEFICIARIOS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</c:spPr>
          <c:invertIfNegative val="0"/>
          <c:cat>
            <c:numRef>
              <c:f>Hoja1!$H$10:$H$19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Hoja1!$I$10:$I$19</c:f>
              <c:numCache>
                <c:formatCode>General</c:formatCode>
                <c:ptCount val="10"/>
                <c:pt idx="0">
                  <c:v>145</c:v>
                </c:pt>
                <c:pt idx="1">
                  <c:v>129</c:v>
                </c:pt>
                <c:pt idx="2">
                  <c:v>180</c:v>
                </c:pt>
                <c:pt idx="3">
                  <c:v>116</c:v>
                </c:pt>
                <c:pt idx="4">
                  <c:v>383</c:v>
                </c:pt>
                <c:pt idx="5" formatCode="#,##0">
                  <c:v>1167</c:v>
                </c:pt>
                <c:pt idx="6">
                  <c:v>187</c:v>
                </c:pt>
                <c:pt idx="7">
                  <c:v>526</c:v>
                </c:pt>
                <c:pt idx="8">
                  <c:v>543</c:v>
                </c:pt>
                <c:pt idx="9">
                  <c:v>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A6-42C1-8988-E407D2CFA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6750208"/>
        <c:axId val="138016256"/>
        <c:axId val="0"/>
      </c:bar3DChart>
      <c:catAx>
        <c:axId val="136750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8016256"/>
        <c:crosses val="autoZero"/>
        <c:auto val="1"/>
        <c:lblAlgn val="ctr"/>
        <c:lblOffset val="100"/>
        <c:noMultiLvlLbl val="0"/>
      </c:catAx>
      <c:valAx>
        <c:axId val="138016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750208"/>
        <c:crosses val="autoZero"/>
        <c:crossBetween val="between"/>
      </c:valAx>
      <c:spPr>
        <a:effectLst/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>
          <a:lumMod val="20000"/>
          <a:lumOff val="80000"/>
        </a:schemeClr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/>
              <a:t>EJECUCIÓN DE EDUCACIÓN CONTINUA AÑO 2023</a:t>
            </a:r>
          </a:p>
        </c:rich>
      </c:tx>
      <c:layout>
        <c:manualLayout>
          <c:xMode val="edge"/>
          <c:yMode val="edge"/>
          <c:x val="0.2090431002143045"/>
          <c:y val="2.7777777777777776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05270079728174"/>
          <c:y val="0.22089129483814524"/>
          <c:w val="0.8562984826206379"/>
          <c:h val="0.4000174978127734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'[EJECUCIÓN S. EXTERNO 2015-2023.xlsx]Resumen F.CONTINUA 2015-2023 '!$E$4:$E$7</c:f>
              <c:strCache>
                <c:ptCount val="4"/>
                <c:pt idx="0">
                  <c:v>CURSOS</c:v>
                </c:pt>
                <c:pt idx="1">
                  <c:v>DIPLOMADO</c:v>
                </c:pt>
                <c:pt idx="2">
                  <c:v>TALLER PRÁCTICO</c:v>
                </c:pt>
                <c:pt idx="3">
                  <c:v> SEMINARIOS</c:v>
                </c:pt>
              </c:strCache>
            </c:strRef>
          </c:cat>
          <c:val>
            <c:numRef>
              <c:f>'[EJECUCIÓN S. EXTERNO 2015-2023.xlsx]Resumen F.CONTINUA 2015-2023 '!$F$4:$F$7</c:f>
              <c:numCache>
                <c:formatCode>General</c:formatCode>
                <c:ptCount val="4"/>
                <c:pt idx="0">
                  <c:v>73</c:v>
                </c:pt>
                <c:pt idx="1">
                  <c:v>330</c:v>
                </c:pt>
                <c:pt idx="2">
                  <c:v>183</c:v>
                </c:pt>
                <c:pt idx="3">
                  <c:v>214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7847808"/>
        <c:axId val="148185472"/>
        <c:axId val="0"/>
      </c:bar3DChart>
      <c:catAx>
        <c:axId val="147847808"/>
        <c:scaling>
          <c:orientation val="minMax"/>
        </c:scaling>
        <c:delete val="0"/>
        <c:axPos val="b"/>
        <c:majorTickMark val="out"/>
        <c:minorTickMark val="none"/>
        <c:tickLblPos val="nextTo"/>
        <c:crossAx val="148185472"/>
        <c:crosses val="autoZero"/>
        <c:auto val="1"/>
        <c:lblAlgn val="ctr"/>
        <c:lblOffset val="100"/>
        <c:noMultiLvlLbl val="0"/>
      </c:catAx>
      <c:valAx>
        <c:axId val="148185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847808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Hoja2!$G$3</c:f>
              <c:strCache>
                <c:ptCount val="1"/>
                <c:pt idx="0">
                  <c:v>GESTIÓN  AGROPECUARIA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Hoja2!$F$4:$F$14</c:f>
              <c:strCache>
                <c:ptCount val="11"/>
                <c:pt idx="0">
                  <c:v>AÑO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Hoja2!$G$4:$G$14</c:f>
              <c:numCache>
                <c:formatCode>General</c:formatCode>
                <c:ptCount val="11"/>
                <c:pt idx="0">
                  <c:v>0</c:v>
                </c:pt>
                <c:pt idx="1">
                  <c:v>26</c:v>
                </c:pt>
                <c:pt idx="2">
                  <c:v>22</c:v>
                </c:pt>
                <c:pt idx="3">
                  <c:v>24</c:v>
                </c:pt>
                <c:pt idx="4">
                  <c:v>7</c:v>
                </c:pt>
                <c:pt idx="5">
                  <c:v>7</c:v>
                </c:pt>
                <c:pt idx="6">
                  <c:v>15</c:v>
                </c:pt>
                <c:pt idx="7">
                  <c:v>9</c:v>
                </c:pt>
                <c:pt idx="8">
                  <c:v>11</c:v>
                </c:pt>
                <c:pt idx="9">
                  <c:v>13</c:v>
                </c:pt>
                <c:pt idx="1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FC-47BC-8B2F-425FD2946A4A}"/>
            </c:ext>
          </c:extLst>
        </c:ser>
        <c:ser>
          <c:idx val="1"/>
          <c:order val="1"/>
          <c:tx>
            <c:strRef>
              <c:f>Hoja2!$H$3</c:f>
              <c:strCache>
                <c:ptCount val="1"/>
                <c:pt idx="0">
                  <c:v>GESTIÓN  CONTABLE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Hoja2!$F$4:$F$14</c:f>
              <c:strCache>
                <c:ptCount val="11"/>
                <c:pt idx="0">
                  <c:v>AÑO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Hoja2!$H$4:$H$14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8</c:v>
                </c:pt>
                <c:pt idx="3">
                  <c:v>8</c:v>
                </c:pt>
                <c:pt idx="4">
                  <c:v>33</c:v>
                </c:pt>
                <c:pt idx="5">
                  <c:v>16</c:v>
                </c:pt>
                <c:pt idx="6">
                  <c:v>75</c:v>
                </c:pt>
                <c:pt idx="7">
                  <c:v>33</c:v>
                </c:pt>
                <c:pt idx="8">
                  <c:v>22</c:v>
                </c:pt>
                <c:pt idx="9">
                  <c:v>28</c:v>
                </c:pt>
                <c:pt idx="10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FFC-47BC-8B2F-425FD2946A4A}"/>
            </c:ext>
          </c:extLst>
        </c:ser>
        <c:ser>
          <c:idx val="2"/>
          <c:order val="2"/>
          <c:tx>
            <c:strRef>
              <c:f>Hoja2!$I$3</c:f>
              <c:strCache>
                <c:ptCount val="1"/>
                <c:pt idx="0">
                  <c:v>GESTIÓN  EMPRESARIAL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cat>
            <c:strRef>
              <c:f>Hoja2!$F$4:$F$14</c:f>
              <c:strCache>
                <c:ptCount val="11"/>
                <c:pt idx="0">
                  <c:v>AÑO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Hoja2!$I$4:$I$14</c:f>
              <c:numCache>
                <c:formatCode>General</c:formatCode>
                <c:ptCount val="11"/>
                <c:pt idx="0">
                  <c:v>0</c:v>
                </c:pt>
                <c:pt idx="1">
                  <c:v>26</c:v>
                </c:pt>
                <c:pt idx="2">
                  <c:v>5</c:v>
                </c:pt>
                <c:pt idx="3">
                  <c:v>54</c:v>
                </c:pt>
                <c:pt idx="4">
                  <c:v>66</c:v>
                </c:pt>
                <c:pt idx="5">
                  <c:v>3</c:v>
                </c:pt>
                <c:pt idx="6">
                  <c:v>32</c:v>
                </c:pt>
                <c:pt idx="7">
                  <c:v>4</c:v>
                </c:pt>
                <c:pt idx="8">
                  <c:v>8</c:v>
                </c:pt>
                <c:pt idx="9">
                  <c:v>7</c:v>
                </c:pt>
                <c:pt idx="1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FFC-47BC-8B2F-425FD2946A4A}"/>
            </c:ext>
          </c:extLst>
        </c:ser>
        <c:ser>
          <c:idx val="3"/>
          <c:order val="3"/>
          <c:tx>
            <c:strRef>
              <c:f>Hoja2!$J$3</c:f>
              <c:strCache>
                <c:ptCount val="1"/>
                <c:pt idx="0">
                  <c:v>GESTIÓN  AMBIENTAL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Hoja2!$F$4:$F$14</c:f>
              <c:strCache>
                <c:ptCount val="11"/>
                <c:pt idx="0">
                  <c:v>AÑO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Hoja2!$J$4:$J$14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6</c:v>
                </c:pt>
                <c:pt idx="6">
                  <c:v>11</c:v>
                </c:pt>
                <c:pt idx="7">
                  <c:v>10</c:v>
                </c:pt>
                <c:pt idx="8">
                  <c:v>40</c:v>
                </c:pt>
                <c:pt idx="9">
                  <c:v>9</c:v>
                </c:pt>
                <c:pt idx="10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FFC-47BC-8B2F-425FD2946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6763648"/>
        <c:axId val="157331456"/>
        <c:axId val="0"/>
      </c:bar3DChart>
      <c:catAx>
        <c:axId val="156763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7331456"/>
        <c:crosses val="autoZero"/>
        <c:auto val="1"/>
        <c:lblAlgn val="ctr"/>
        <c:lblOffset val="100"/>
        <c:noMultiLvlLbl val="0"/>
      </c:catAx>
      <c:valAx>
        <c:axId val="157331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6763648"/>
        <c:crosses val="autoZero"/>
        <c:crossBetween val="between"/>
      </c:valAx>
      <c:spPr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Hoja5!$C$4</c:f>
              <c:strCache>
                <c:ptCount val="1"/>
                <c:pt idx="0">
                  <c:v>INGRESOS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numRef>
              <c:f>Hoja5!$B$5:$B$14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Hoja5!$C$5:$C$14</c:f>
              <c:numCache>
                <c:formatCode>#,##0</c:formatCode>
                <c:ptCount val="10"/>
                <c:pt idx="0">
                  <c:v>34919058</c:v>
                </c:pt>
                <c:pt idx="1">
                  <c:v>39955247</c:v>
                </c:pt>
                <c:pt idx="2">
                  <c:v>93376437</c:v>
                </c:pt>
                <c:pt idx="3">
                  <c:v>45638265</c:v>
                </c:pt>
                <c:pt idx="4">
                  <c:v>136341170</c:v>
                </c:pt>
                <c:pt idx="5">
                  <c:v>134599808</c:v>
                </c:pt>
                <c:pt idx="6">
                  <c:v>24578367</c:v>
                </c:pt>
                <c:pt idx="7">
                  <c:v>283475000</c:v>
                </c:pt>
                <c:pt idx="8">
                  <c:v>195091408</c:v>
                </c:pt>
                <c:pt idx="9">
                  <c:v>221944000</c:v>
                </c:pt>
              </c:numCache>
            </c:numRef>
          </c:val>
        </c:ser>
        <c:ser>
          <c:idx val="1"/>
          <c:order val="1"/>
          <c:tx>
            <c:strRef>
              <c:f>Hoja5!$D$4</c:f>
              <c:strCache>
                <c:ptCount val="1"/>
                <c:pt idx="0">
                  <c:v>EGRESOS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numRef>
              <c:f>Hoja5!$B$5:$B$14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Hoja5!$D$5:$D$14</c:f>
              <c:numCache>
                <c:formatCode>#,##0</c:formatCode>
                <c:ptCount val="10"/>
                <c:pt idx="0">
                  <c:v>19931300</c:v>
                </c:pt>
                <c:pt idx="1">
                  <c:v>21982276</c:v>
                </c:pt>
                <c:pt idx="2">
                  <c:v>52497243</c:v>
                </c:pt>
                <c:pt idx="3">
                  <c:v>33490651</c:v>
                </c:pt>
                <c:pt idx="4">
                  <c:v>72459017</c:v>
                </c:pt>
                <c:pt idx="5">
                  <c:v>69991900</c:v>
                </c:pt>
                <c:pt idx="6">
                  <c:v>15975938</c:v>
                </c:pt>
                <c:pt idx="7">
                  <c:v>130400000</c:v>
                </c:pt>
                <c:pt idx="8">
                  <c:v>134613072</c:v>
                </c:pt>
                <c:pt idx="9">
                  <c:v>122069200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375360"/>
        <c:axId val="33376896"/>
        <c:axId val="0"/>
      </c:bar3DChart>
      <c:catAx>
        <c:axId val="3337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376896"/>
        <c:crosses val="autoZero"/>
        <c:auto val="1"/>
        <c:lblAlgn val="ctr"/>
        <c:lblOffset val="100"/>
        <c:noMultiLvlLbl val="0"/>
      </c:catAx>
      <c:valAx>
        <c:axId val="3337689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33753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Estadística de reincorporados</a:t>
            </a:r>
            <a:r>
              <a:rPr lang="en-US" baseline="0"/>
              <a:t> capacitados en el INTEP 2015-2023</a:t>
            </a:r>
            <a:endParaRPr lang="en-US"/>
          </a:p>
        </c:rich>
      </c:tx>
      <c:layout>
        <c:manualLayout>
          <c:xMode val="edge"/>
          <c:yMode val="edge"/>
          <c:x val="0.11478980381689577"/>
          <c:y val="3.240740740740740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Hoja4!$D$4:$D$12</c:f>
              <c:strCache>
                <c:ptCount val="1"/>
                <c:pt idx="0">
                  <c:v>30 27 20 22 28 32 130 156 23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Hoja4!$C$4:$C$12</c:f>
              <c:numCache>
                <c:formatCode>General</c:formatCod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numCache>
            </c:numRef>
          </c:cat>
          <c:val>
            <c:numRef>
              <c:f>Hoja4!$D$4:$D$12</c:f>
              <c:numCache>
                <c:formatCode>General</c:formatCode>
                <c:ptCount val="9"/>
                <c:pt idx="0">
                  <c:v>30</c:v>
                </c:pt>
                <c:pt idx="1">
                  <c:v>27</c:v>
                </c:pt>
                <c:pt idx="2">
                  <c:v>20</c:v>
                </c:pt>
                <c:pt idx="3">
                  <c:v>22</c:v>
                </c:pt>
                <c:pt idx="4">
                  <c:v>28</c:v>
                </c:pt>
                <c:pt idx="5">
                  <c:v>32</c:v>
                </c:pt>
                <c:pt idx="6">
                  <c:v>130</c:v>
                </c:pt>
                <c:pt idx="7">
                  <c:v>156</c:v>
                </c:pt>
                <c:pt idx="8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06F-48C3-AAE1-27E780C9C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06048"/>
        <c:axId val="33507584"/>
      </c:barChart>
      <c:catAx>
        <c:axId val="3350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507584"/>
        <c:crosses val="autoZero"/>
        <c:auto val="1"/>
        <c:lblAlgn val="ctr"/>
        <c:lblOffset val="100"/>
        <c:noMultiLvlLbl val="0"/>
      </c:catAx>
      <c:valAx>
        <c:axId val="33507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506048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1">
          <a:lumMod val="20000"/>
          <a:lumOff val="80000"/>
        </a:schemeClr>
      </a:solidFill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E42190-5664-4C1C-B1D6-631863D67EC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529713CC-76FB-47AC-A0CD-C1FCFF0D7B12}">
      <dgm:prSet phldrT="[Texto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xfrm>
          <a:off x="406003" y="116806"/>
          <a:ext cx="7570862" cy="1131481"/>
        </a:xfrm>
        <a:solidFill>
          <a:schemeClr val="accent1">
            <a:lumMod val="40000"/>
            <a:lumOff val="60000"/>
          </a:schemeClr>
        </a:solidFill>
        <a:ln w="9525" cap="flat" cmpd="sng" algn="ctr">
          <a:solidFill>
            <a:srgbClr val="4BACC6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just"/>
          <a:r>
            <a:rPr lang="es-CO" sz="2600" dirty="0">
              <a:solidFill>
                <a:schemeClr val="tx1"/>
              </a:solidFill>
              <a:latin typeface="Calibri"/>
              <a:ea typeface="+mn-ea"/>
              <a:cs typeface="+mn-cs"/>
            </a:rPr>
            <a:t>C. No. 196 – Alcaldía del municipio de La Victoria. $17.841.720</a:t>
          </a:r>
        </a:p>
      </dgm:t>
    </dgm:pt>
    <dgm:pt modelId="{5E689A76-9FE3-4531-B965-225063BAB67B}" type="parTrans" cxnId="{62C18A1F-87DB-43A0-A5BC-29B475258B84}">
      <dgm:prSet/>
      <dgm:spPr/>
      <dgm:t>
        <a:bodyPr/>
        <a:lstStyle/>
        <a:p>
          <a:endParaRPr lang="es-CO"/>
        </a:p>
      </dgm:t>
    </dgm:pt>
    <dgm:pt modelId="{ABB4FB44-0100-41A1-9043-87E80954EC20}" type="sibTrans" cxnId="{62C18A1F-87DB-43A0-A5BC-29B475258B84}">
      <dgm:prSet/>
      <dgm:spPr/>
      <dgm:t>
        <a:bodyPr/>
        <a:lstStyle/>
        <a:p>
          <a:endParaRPr lang="es-CO"/>
        </a:p>
      </dgm:t>
    </dgm:pt>
    <dgm:pt modelId="{74142B87-53AD-4F97-A764-EA423639B9F4}">
      <dgm:prSet phldrT="[Texto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xfrm>
          <a:off x="386953" y="1438368"/>
          <a:ext cx="7739054" cy="1076234"/>
        </a:xfrm>
        <a:solidFill>
          <a:schemeClr val="accent1">
            <a:lumMod val="60000"/>
            <a:lumOff val="40000"/>
          </a:schemeClr>
        </a:solidFill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s-CO" sz="2600" dirty="0">
              <a:solidFill>
                <a:schemeClr val="tx1"/>
              </a:solidFill>
              <a:latin typeface="Calibri"/>
              <a:ea typeface="+mn-ea"/>
              <a:cs typeface="+mn-cs"/>
            </a:rPr>
            <a:t>C. No. MRCI 008 – Alcaldía del municipio de </a:t>
          </a:r>
          <a:r>
            <a:rPr lang="es-CO" sz="2600" dirty="0" err="1">
              <a:solidFill>
                <a:schemeClr val="tx1"/>
              </a:solidFill>
              <a:latin typeface="Calibri"/>
              <a:ea typeface="+mn-ea"/>
              <a:cs typeface="+mn-cs"/>
            </a:rPr>
            <a:t>Roldanillo</a:t>
          </a:r>
          <a:r>
            <a:rPr lang="es-CO" sz="2600" dirty="0">
              <a:solidFill>
                <a:schemeClr val="tx1"/>
              </a:solidFill>
              <a:latin typeface="Calibri"/>
              <a:ea typeface="+mn-ea"/>
              <a:cs typeface="+mn-cs"/>
            </a:rPr>
            <a:t>. </a:t>
          </a:r>
          <a:r>
            <a:rPr lang="es-CO" sz="2800" dirty="0">
              <a:solidFill>
                <a:schemeClr val="tx1"/>
              </a:solidFill>
              <a:latin typeface="Calibri"/>
              <a:ea typeface="+mn-ea"/>
              <a:cs typeface="+mn-cs"/>
            </a:rPr>
            <a:t>Ejecución del plan de capacitación $19.992.000</a:t>
          </a:r>
        </a:p>
      </dgm:t>
    </dgm:pt>
    <dgm:pt modelId="{471C4E9C-CFB3-4E8E-AE15-5D6524FBFBCD}" type="parTrans" cxnId="{02789EAD-3B96-4E23-94D8-5372EC5C8171}">
      <dgm:prSet/>
      <dgm:spPr/>
      <dgm:t>
        <a:bodyPr/>
        <a:lstStyle/>
        <a:p>
          <a:endParaRPr lang="es-CO"/>
        </a:p>
      </dgm:t>
    </dgm:pt>
    <dgm:pt modelId="{F82A0892-D06B-4988-A03E-69ECB17DFE79}" type="sibTrans" cxnId="{02789EAD-3B96-4E23-94D8-5372EC5C8171}">
      <dgm:prSet/>
      <dgm:spPr/>
      <dgm:t>
        <a:bodyPr/>
        <a:lstStyle/>
        <a:p>
          <a:endParaRPr lang="es-CO"/>
        </a:p>
      </dgm:t>
    </dgm:pt>
    <dgm:pt modelId="{2793E2A1-7C52-43A8-BDB4-A5188A7F9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>
          <a:off x="386556" y="2704682"/>
          <a:ext cx="7738693" cy="1117230"/>
        </a:xfr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just"/>
          <a:r>
            <a:rPr lang="es-CO" sz="2600" b="0" dirty="0">
              <a:solidFill>
                <a:schemeClr val="tx1"/>
              </a:solidFill>
              <a:latin typeface="Calibri"/>
              <a:ea typeface="+mn-ea"/>
              <a:cs typeface="+mn-cs"/>
            </a:rPr>
            <a:t>C.I. No. MED-CIA OO2 DE 2023 – Alcaldía del municipio de El </a:t>
          </a:r>
          <a:r>
            <a:rPr lang="es-CO" sz="2600" b="0" dirty="0" err="1">
              <a:solidFill>
                <a:schemeClr val="tx1"/>
              </a:solidFill>
              <a:latin typeface="Calibri"/>
              <a:ea typeface="+mn-ea"/>
              <a:cs typeface="+mn-cs"/>
            </a:rPr>
            <a:t>Dovio</a:t>
          </a:r>
          <a:r>
            <a:rPr lang="es-CO" sz="2600" b="0" dirty="0">
              <a:solidFill>
                <a:schemeClr val="tx1"/>
              </a:solidFill>
              <a:latin typeface="Calibri"/>
              <a:ea typeface="+mn-ea"/>
              <a:cs typeface="+mn-cs"/>
            </a:rPr>
            <a:t> «Proyecto de Bilingüismo» $4.995.000</a:t>
          </a:r>
        </a:p>
      </dgm:t>
    </dgm:pt>
    <dgm:pt modelId="{F7FED560-E60E-49D7-9ED0-1B8626A72BFF}" type="parTrans" cxnId="{0E1E9436-D1C4-4843-9F8B-42CD12C76008}">
      <dgm:prSet/>
      <dgm:spPr/>
      <dgm:t>
        <a:bodyPr/>
        <a:lstStyle/>
        <a:p>
          <a:endParaRPr lang="es-CO"/>
        </a:p>
      </dgm:t>
    </dgm:pt>
    <dgm:pt modelId="{F5705D04-5630-4ADB-89BF-DA424F01F54E}" type="sibTrans" cxnId="{0E1E9436-D1C4-4843-9F8B-42CD12C76008}">
      <dgm:prSet/>
      <dgm:spPr/>
      <dgm:t>
        <a:bodyPr/>
        <a:lstStyle/>
        <a:p>
          <a:endParaRPr lang="es-CO"/>
        </a:p>
      </dgm:t>
    </dgm:pt>
    <dgm:pt modelId="{7115F5A2-35AE-4FC1-93C9-36D8CC4F3F7F}" type="pres">
      <dgm:prSet presAssocID="{3CE42190-5664-4C1C-B1D6-631863D67E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56F4BD4-BEDB-4CFE-B7F0-89588B38CD0E}" type="pres">
      <dgm:prSet presAssocID="{529713CC-76FB-47AC-A0CD-C1FCFF0D7B12}" presName="parentLin" presStyleCnt="0"/>
      <dgm:spPr/>
    </dgm:pt>
    <dgm:pt modelId="{BABDF3CE-E294-46EC-81AB-51539D9F487D}" type="pres">
      <dgm:prSet presAssocID="{529713CC-76FB-47AC-A0CD-C1FCFF0D7B12}" presName="parentLeftMargin" presStyleLbl="node1" presStyleIdx="0" presStyleCnt="3"/>
      <dgm:spPr>
        <a:prstGeom prst="roundRect">
          <a:avLst/>
        </a:prstGeom>
      </dgm:spPr>
      <dgm:t>
        <a:bodyPr/>
        <a:lstStyle/>
        <a:p>
          <a:endParaRPr lang="es-CO"/>
        </a:p>
      </dgm:t>
    </dgm:pt>
    <dgm:pt modelId="{9DF9C2A4-99A6-4666-B145-986067AFA2C0}" type="pres">
      <dgm:prSet presAssocID="{529713CC-76FB-47AC-A0CD-C1FCFF0D7B12}" presName="parentText" presStyleLbl="node1" presStyleIdx="0" presStyleCnt="3" custScaleX="138612" custScaleY="322253" custLinFactNeighborX="-46317" custLinFactNeighborY="9806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25E4B1F-B7CA-4399-BF62-1DA107E3D807}" type="pres">
      <dgm:prSet presAssocID="{529713CC-76FB-47AC-A0CD-C1FCFF0D7B12}" presName="negativeSpace" presStyleCnt="0"/>
      <dgm:spPr/>
    </dgm:pt>
    <dgm:pt modelId="{AB60174C-A88D-43A9-B0CA-4498C0CEBE53}" type="pres">
      <dgm:prSet presAssocID="{529713CC-76FB-47AC-A0CD-C1FCFF0D7B12}" presName="childText" presStyleLbl="conFgAcc1" presStyleIdx="0" presStyleCnt="3" custScaleX="99640" custScaleY="291365">
        <dgm:presLayoutVars>
          <dgm:bulletEnabled val="1"/>
        </dgm:presLayoutVars>
      </dgm:prSet>
      <dgm:spPr>
        <a:xfrm>
          <a:off x="0" y="1071168"/>
          <a:ext cx="8127999" cy="302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D7B8DE0-FAA5-4699-A53D-8E82E031C9B8}" type="pres">
      <dgm:prSet presAssocID="{ABB4FB44-0100-41A1-9043-87E80954EC20}" presName="spaceBetweenRectangles" presStyleCnt="0"/>
      <dgm:spPr/>
    </dgm:pt>
    <dgm:pt modelId="{E5C6D543-ED46-493C-805C-D62E81ED6F70}" type="pres">
      <dgm:prSet presAssocID="{74142B87-53AD-4F97-A764-EA423639B9F4}" presName="parentLin" presStyleCnt="0"/>
      <dgm:spPr/>
    </dgm:pt>
    <dgm:pt modelId="{F6BC55FB-76D8-4E75-BE25-C68559DE502E}" type="pres">
      <dgm:prSet presAssocID="{74142B87-53AD-4F97-A764-EA423639B9F4}" presName="parentLeftMargin" presStyleLbl="node1" presStyleIdx="0" presStyleCnt="3"/>
      <dgm:spPr>
        <a:prstGeom prst="roundRect">
          <a:avLst/>
        </a:prstGeom>
      </dgm:spPr>
      <dgm:t>
        <a:bodyPr/>
        <a:lstStyle/>
        <a:p>
          <a:endParaRPr lang="es-CO"/>
        </a:p>
      </dgm:t>
    </dgm:pt>
    <dgm:pt modelId="{EE8D5A2A-9931-49B0-B2E2-B1489CB5EDD6}" type="pres">
      <dgm:prSet presAssocID="{74142B87-53AD-4F97-A764-EA423639B9F4}" presName="parentText" presStyleLbl="node1" presStyleIdx="1" presStyleCnt="3" custScaleX="146348" custScaleY="303815" custLinFactY="-8325" custLinFactNeighborX="-6596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BA6A201-4164-45F5-88CC-19621099D5B5}" type="pres">
      <dgm:prSet presAssocID="{74142B87-53AD-4F97-A764-EA423639B9F4}" presName="negativeSpace" presStyleCnt="0"/>
      <dgm:spPr/>
    </dgm:pt>
    <dgm:pt modelId="{222EB157-BFDA-42CE-9A70-CB8218D8D7D6}" type="pres">
      <dgm:prSet presAssocID="{74142B87-53AD-4F97-A764-EA423639B9F4}" presName="childText" presStyleLbl="conFgAcc1" presStyleIdx="1" presStyleCnt="3" custScaleY="281104" custLinFactY="-100000" custLinFactNeighborX="0" custLinFactNeighborY="-158255">
        <dgm:presLayoutVars>
          <dgm:bulletEnabled val="1"/>
        </dgm:presLayoutVars>
      </dgm:prSet>
      <dgm:spPr>
        <a:xfrm>
          <a:off x="0" y="2337482"/>
          <a:ext cx="8127999" cy="302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BFCC5438-1610-4EE2-B3AA-91FDD6FF20D0}" type="pres">
      <dgm:prSet presAssocID="{F82A0892-D06B-4988-A03E-69ECB17DFE79}" presName="spaceBetweenRectangles" presStyleCnt="0"/>
      <dgm:spPr/>
    </dgm:pt>
    <dgm:pt modelId="{655AE66B-3949-41DB-82A8-A6019B694F11}" type="pres">
      <dgm:prSet presAssocID="{2793E2A1-7C52-43A8-BDB4-A5188A7F900C}" presName="parentLin" presStyleCnt="0"/>
      <dgm:spPr/>
    </dgm:pt>
    <dgm:pt modelId="{8127D26C-A0DB-4310-A1B5-588F00F3FCAE}" type="pres">
      <dgm:prSet presAssocID="{2793E2A1-7C52-43A8-BDB4-A5188A7F900C}" presName="parentLeftMargin" presStyleLbl="node1" presStyleIdx="1" presStyleCnt="3"/>
      <dgm:spPr>
        <a:prstGeom prst="roundRect">
          <a:avLst/>
        </a:prstGeom>
      </dgm:spPr>
      <dgm:t>
        <a:bodyPr/>
        <a:lstStyle/>
        <a:p>
          <a:endParaRPr lang="es-CO"/>
        </a:p>
      </dgm:t>
    </dgm:pt>
    <dgm:pt modelId="{356B34DD-EBB5-4BC5-9694-02C2F3C77D6E}" type="pres">
      <dgm:prSet presAssocID="{2793E2A1-7C52-43A8-BDB4-A5188A7F900C}" presName="parentText" presStyleLbl="node1" presStyleIdx="2" presStyleCnt="3" custScaleX="147411" custScaleY="315388" custLinFactY="-100000" custLinFactNeighborX="-65570" custLinFactNeighborY="-12567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0393FE1-8372-4B47-BA82-4954AA6232F7}" type="pres">
      <dgm:prSet presAssocID="{2793E2A1-7C52-43A8-BDB4-A5188A7F900C}" presName="negativeSpace" presStyleCnt="0"/>
      <dgm:spPr/>
    </dgm:pt>
    <dgm:pt modelId="{95D80A50-742A-4047-8B5B-8E83C103CC8E}" type="pres">
      <dgm:prSet presAssocID="{2793E2A1-7C52-43A8-BDB4-A5188A7F900C}" presName="childText" presStyleLbl="conFgAcc1" presStyleIdx="2" presStyleCnt="3" custScaleY="235364" custLinFactY="-152408" custLinFactNeighborX="0" custLinFactNeighborY="-200000">
        <dgm:presLayoutVars>
          <dgm:bulletEnabled val="1"/>
        </dgm:presLayoutVars>
      </dgm:prSet>
      <dgm:spPr>
        <a:xfrm>
          <a:off x="0" y="3644793"/>
          <a:ext cx="8127999" cy="302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62C18A1F-87DB-43A0-A5BC-29B475258B84}" srcId="{3CE42190-5664-4C1C-B1D6-631863D67ECF}" destId="{529713CC-76FB-47AC-A0CD-C1FCFF0D7B12}" srcOrd="0" destOrd="0" parTransId="{5E689A76-9FE3-4531-B965-225063BAB67B}" sibTransId="{ABB4FB44-0100-41A1-9043-87E80954EC20}"/>
    <dgm:cxn modelId="{8941CD36-3A7C-4A2E-A980-23ADFD69A13C}" type="presOf" srcId="{2793E2A1-7C52-43A8-BDB4-A5188A7F900C}" destId="{8127D26C-A0DB-4310-A1B5-588F00F3FCAE}" srcOrd="0" destOrd="0" presId="urn:microsoft.com/office/officeart/2005/8/layout/list1"/>
    <dgm:cxn modelId="{02789EAD-3B96-4E23-94D8-5372EC5C8171}" srcId="{3CE42190-5664-4C1C-B1D6-631863D67ECF}" destId="{74142B87-53AD-4F97-A764-EA423639B9F4}" srcOrd="1" destOrd="0" parTransId="{471C4E9C-CFB3-4E8E-AE15-5D6524FBFBCD}" sibTransId="{F82A0892-D06B-4988-A03E-69ECB17DFE79}"/>
    <dgm:cxn modelId="{A187FBF1-91D2-4BEF-B7FD-8EA8E5954872}" type="presOf" srcId="{529713CC-76FB-47AC-A0CD-C1FCFF0D7B12}" destId="{BABDF3CE-E294-46EC-81AB-51539D9F487D}" srcOrd="0" destOrd="0" presId="urn:microsoft.com/office/officeart/2005/8/layout/list1"/>
    <dgm:cxn modelId="{0E1E9436-D1C4-4843-9F8B-42CD12C76008}" srcId="{3CE42190-5664-4C1C-B1D6-631863D67ECF}" destId="{2793E2A1-7C52-43A8-BDB4-A5188A7F900C}" srcOrd="2" destOrd="0" parTransId="{F7FED560-E60E-49D7-9ED0-1B8626A72BFF}" sibTransId="{F5705D04-5630-4ADB-89BF-DA424F01F54E}"/>
    <dgm:cxn modelId="{6EF2A12C-A8C8-4B6B-8C3A-96E2A5F5FE20}" type="presOf" srcId="{74142B87-53AD-4F97-A764-EA423639B9F4}" destId="{EE8D5A2A-9931-49B0-B2E2-B1489CB5EDD6}" srcOrd="1" destOrd="0" presId="urn:microsoft.com/office/officeart/2005/8/layout/list1"/>
    <dgm:cxn modelId="{75363F3A-E4DC-4AE8-99D6-F050B90CACDF}" type="presOf" srcId="{2793E2A1-7C52-43A8-BDB4-A5188A7F900C}" destId="{356B34DD-EBB5-4BC5-9694-02C2F3C77D6E}" srcOrd="1" destOrd="0" presId="urn:microsoft.com/office/officeart/2005/8/layout/list1"/>
    <dgm:cxn modelId="{364BDBAD-720B-41B1-BC1C-C9BB8C44F07E}" type="presOf" srcId="{529713CC-76FB-47AC-A0CD-C1FCFF0D7B12}" destId="{9DF9C2A4-99A6-4666-B145-986067AFA2C0}" srcOrd="1" destOrd="0" presId="urn:microsoft.com/office/officeart/2005/8/layout/list1"/>
    <dgm:cxn modelId="{979B3E10-710F-4FEB-B7A3-9DA50C1FCDA1}" type="presOf" srcId="{74142B87-53AD-4F97-A764-EA423639B9F4}" destId="{F6BC55FB-76D8-4E75-BE25-C68559DE502E}" srcOrd="0" destOrd="0" presId="urn:microsoft.com/office/officeart/2005/8/layout/list1"/>
    <dgm:cxn modelId="{FAE87791-5410-4144-8579-62419860E42B}" type="presOf" srcId="{3CE42190-5664-4C1C-B1D6-631863D67ECF}" destId="{7115F5A2-35AE-4FC1-93C9-36D8CC4F3F7F}" srcOrd="0" destOrd="0" presId="urn:microsoft.com/office/officeart/2005/8/layout/list1"/>
    <dgm:cxn modelId="{27D8E526-BA1D-412F-BC13-7F2D529B9A84}" type="presParOf" srcId="{7115F5A2-35AE-4FC1-93C9-36D8CC4F3F7F}" destId="{F56F4BD4-BEDB-4CFE-B7F0-89588B38CD0E}" srcOrd="0" destOrd="0" presId="urn:microsoft.com/office/officeart/2005/8/layout/list1"/>
    <dgm:cxn modelId="{497E2484-282B-4A49-9E21-60C6C2CBC8EF}" type="presParOf" srcId="{F56F4BD4-BEDB-4CFE-B7F0-89588B38CD0E}" destId="{BABDF3CE-E294-46EC-81AB-51539D9F487D}" srcOrd="0" destOrd="0" presId="urn:microsoft.com/office/officeart/2005/8/layout/list1"/>
    <dgm:cxn modelId="{5E296474-69AF-415E-A818-CE97F1D3D793}" type="presParOf" srcId="{F56F4BD4-BEDB-4CFE-B7F0-89588B38CD0E}" destId="{9DF9C2A4-99A6-4666-B145-986067AFA2C0}" srcOrd="1" destOrd="0" presId="urn:microsoft.com/office/officeart/2005/8/layout/list1"/>
    <dgm:cxn modelId="{BD42FBC1-D707-46AA-9C0A-E25377767A5C}" type="presParOf" srcId="{7115F5A2-35AE-4FC1-93C9-36D8CC4F3F7F}" destId="{D25E4B1F-B7CA-4399-BF62-1DA107E3D807}" srcOrd="1" destOrd="0" presId="urn:microsoft.com/office/officeart/2005/8/layout/list1"/>
    <dgm:cxn modelId="{FA6B401D-92DA-4D9E-8DB7-C81810BF2D7C}" type="presParOf" srcId="{7115F5A2-35AE-4FC1-93C9-36D8CC4F3F7F}" destId="{AB60174C-A88D-43A9-B0CA-4498C0CEBE53}" srcOrd="2" destOrd="0" presId="urn:microsoft.com/office/officeart/2005/8/layout/list1"/>
    <dgm:cxn modelId="{B8B6A92C-6319-4FF5-8B2E-B833A777988E}" type="presParOf" srcId="{7115F5A2-35AE-4FC1-93C9-36D8CC4F3F7F}" destId="{8D7B8DE0-FAA5-4699-A53D-8E82E031C9B8}" srcOrd="3" destOrd="0" presId="urn:microsoft.com/office/officeart/2005/8/layout/list1"/>
    <dgm:cxn modelId="{3D26D708-2E57-4720-AAB1-E174E0449E05}" type="presParOf" srcId="{7115F5A2-35AE-4FC1-93C9-36D8CC4F3F7F}" destId="{E5C6D543-ED46-493C-805C-D62E81ED6F70}" srcOrd="4" destOrd="0" presId="urn:microsoft.com/office/officeart/2005/8/layout/list1"/>
    <dgm:cxn modelId="{686C3B5A-FDE4-4897-8EDC-EC45ED96ADAB}" type="presParOf" srcId="{E5C6D543-ED46-493C-805C-D62E81ED6F70}" destId="{F6BC55FB-76D8-4E75-BE25-C68559DE502E}" srcOrd="0" destOrd="0" presId="urn:microsoft.com/office/officeart/2005/8/layout/list1"/>
    <dgm:cxn modelId="{E03E5CD3-A0B2-45ED-AD6E-EEBC8CADF3B7}" type="presParOf" srcId="{E5C6D543-ED46-493C-805C-D62E81ED6F70}" destId="{EE8D5A2A-9931-49B0-B2E2-B1489CB5EDD6}" srcOrd="1" destOrd="0" presId="urn:microsoft.com/office/officeart/2005/8/layout/list1"/>
    <dgm:cxn modelId="{D656C9FC-9C4A-45AD-BE96-20AF0C381A61}" type="presParOf" srcId="{7115F5A2-35AE-4FC1-93C9-36D8CC4F3F7F}" destId="{6BA6A201-4164-45F5-88CC-19621099D5B5}" srcOrd="5" destOrd="0" presId="urn:microsoft.com/office/officeart/2005/8/layout/list1"/>
    <dgm:cxn modelId="{48EF5A20-0EA6-4CBC-9E18-A5DA0B64A689}" type="presParOf" srcId="{7115F5A2-35AE-4FC1-93C9-36D8CC4F3F7F}" destId="{222EB157-BFDA-42CE-9A70-CB8218D8D7D6}" srcOrd="6" destOrd="0" presId="urn:microsoft.com/office/officeart/2005/8/layout/list1"/>
    <dgm:cxn modelId="{B941F601-0F07-431A-9B3A-35B38AD3F9C6}" type="presParOf" srcId="{7115F5A2-35AE-4FC1-93C9-36D8CC4F3F7F}" destId="{BFCC5438-1610-4EE2-B3AA-91FDD6FF20D0}" srcOrd="7" destOrd="0" presId="urn:microsoft.com/office/officeart/2005/8/layout/list1"/>
    <dgm:cxn modelId="{5DF08040-A970-41A5-AB92-15C3B8027684}" type="presParOf" srcId="{7115F5A2-35AE-4FC1-93C9-36D8CC4F3F7F}" destId="{655AE66B-3949-41DB-82A8-A6019B694F11}" srcOrd="8" destOrd="0" presId="urn:microsoft.com/office/officeart/2005/8/layout/list1"/>
    <dgm:cxn modelId="{B22E6C9C-36E4-4347-A915-5AA857FEA3E9}" type="presParOf" srcId="{655AE66B-3949-41DB-82A8-A6019B694F11}" destId="{8127D26C-A0DB-4310-A1B5-588F00F3FCAE}" srcOrd="0" destOrd="0" presId="urn:microsoft.com/office/officeart/2005/8/layout/list1"/>
    <dgm:cxn modelId="{B0D7953D-9D84-4CD4-8D67-2437CEEEAB4B}" type="presParOf" srcId="{655AE66B-3949-41DB-82A8-A6019B694F11}" destId="{356B34DD-EBB5-4BC5-9694-02C2F3C77D6E}" srcOrd="1" destOrd="0" presId="urn:microsoft.com/office/officeart/2005/8/layout/list1"/>
    <dgm:cxn modelId="{E9D87244-CBFB-4310-9CA4-366A9E44178B}" type="presParOf" srcId="{7115F5A2-35AE-4FC1-93C9-36D8CC4F3F7F}" destId="{40393FE1-8372-4B47-BA82-4954AA6232F7}" srcOrd="9" destOrd="0" presId="urn:microsoft.com/office/officeart/2005/8/layout/list1"/>
    <dgm:cxn modelId="{F207F1A2-AE91-4265-AB03-F0FE6E21C734}" type="presParOf" srcId="{7115F5A2-35AE-4FC1-93C9-36D8CC4F3F7F}" destId="{95D80A50-742A-4047-8B5B-8E83C103CC8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E42190-5664-4C1C-B1D6-631863D67EC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529713CC-76FB-47AC-A0CD-C1FCFF0D7B12}">
      <dgm:prSet phldrT="[Texto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xfrm>
          <a:off x="406003" y="116806"/>
          <a:ext cx="7570862" cy="1131481"/>
        </a:xfrm>
        <a:solidFill>
          <a:schemeClr val="accent1">
            <a:lumMod val="40000"/>
            <a:lumOff val="60000"/>
          </a:schemeClr>
        </a:solidFill>
        <a:ln w="9525" cap="flat" cmpd="sng" algn="ctr">
          <a:solidFill>
            <a:srgbClr val="4BACC6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 algn="just"/>
          <a:r>
            <a:rPr lang="es-CO" sz="2600" dirty="0">
              <a:solidFill>
                <a:schemeClr val="tx1"/>
              </a:solidFill>
              <a:latin typeface="Calibri"/>
              <a:ea typeface="+mn-ea"/>
              <a:cs typeface="+mn-cs"/>
            </a:rPr>
            <a:t>OTRO SÍ AL C.I. 1440-13.03-0405 Secretaría de Ambiente y Desarrollo Sostenible de la Gobernación del Valle del Cauca valor girado $125.000.000</a:t>
          </a:r>
        </a:p>
      </dgm:t>
    </dgm:pt>
    <dgm:pt modelId="{5E689A76-9FE3-4531-B965-225063BAB67B}" type="parTrans" cxnId="{62C18A1F-87DB-43A0-A5BC-29B475258B84}">
      <dgm:prSet/>
      <dgm:spPr/>
      <dgm:t>
        <a:bodyPr/>
        <a:lstStyle/>
        <a:p>
          <a:endParaRPr lang="es-CO"/>
        </a:p>
      </dgm:t>
    </dgm:pt>
    <dgm:pt modelId="{ABB4FB44-0100-41A1-9043-87E80954EC20}" type="sibTrans" cxnId="{62C18A1F-87DB-43A0-A5BC-29B475258B84}">
      <dgm:prSet/>
      <dgm:spPr/>
      <dgm:t>
        <a:bodyPr/>
        <a:lstStyle/>
        <a:p>
          <a:endParaRPr lang="es-CO"/>
        </a:p>
      </dgm:t>
    </dgm:pt>
    <dgm:pt modelId="{74142B87-53AD-4F97-A764-EA423639B9F4}">
      <dgm:prSet phldrT="[Texto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xfrm>
          <a:off x="386953" y="1438368"/>
          <a:ext cx="7739054" cy="1076234"/>
        </a:xfrm>
        <a:solidFill>
          <a:schemeClr val="accent1">
            <a:lumMod val="60000"/>
            <a:lumOff val="40000"/>
          </a:schemeClr>
        </a:solidFill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s-CO" sz="2600" dirty="0">
              <a:solidFill>
                <a:schemeClr val="tx1"/>
              </a:solidFill>
              <a:latin typeface="Calibri"/>
              <a:ea typeface="+mn-ea"/>
              <a:cs typeface="+mn-cs"/>
            </a:rPr>
            <a:t>C. 003 – Fundación Ave Fénix</a:t>
          </a:r>
          <a:r>
            <a:rPr lang="es-CO" sz="2800" dirty="0">
              <a:solidFill>
                <a:schemeClr val="tx1"/>
              </a:solidFill>
              <a:latin typeface="Calibri"/>
              <a:ea typeface="+mn-ea"/>
              <a:cs typeface="+mn-cs"/>
            </a:rPr>
            <a:t> $32.142.000</a:t>
          </a:r>
        </a:p>
      </dgm:t>
    </dgm:pt>
    <dgm:pt modelId="{471C4E9C-CFB3-4E8E-AE15-5D6524FBFBCD}" type="parTrans" cxnId="{02789EAD-3B96-4E23-94D8-5372EC5C8171}">
      <dgm:prSet/>
      <dgm:spPr/>
      <dgm:t>
        <a:bodyPr/>
        <a:lstStyle/>
        <a:p>
          <a:endParaRPr lang="es-CO"/>
        </a:p>
      </dgm:t>
    </dgm:pt>
    <dgm:pt modelId="{F82A0892-D06B-4988-A03E-69ECB17DFE79}" type="sibTrans" cxnId="{02789EAD-3B96-4E23-94D8-5372EC5C8171}">
      <dgm:prSet/>
      <dgm:spPr/>
      <dgm:t>
        <a:bodyPr/>
        <a:lstStyle/>
        <a:p>
          <a:endParaRPr lang="es-CO"/>
        </a:p>
      </dgm:t>
    </dgm:pt>
    <dgm:pt modelId="{2793E2A1-7C52-43A8-BDB4-A5188A7F900C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xfrm>
          <a:off x="386556" y="2704682"/>
          <a:ext cx="7738693" cy="1117230"/>
        </a:xfr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just"/>
          <a:r>
            <a:rPr lang="es-CO" sz="2600" b="0" dirty="0">
              <a:solidFill>
                <a:schemeClr val="tx1"/>
              </a:solidFill>
              <a:latin typeface="Calibri"/>
              <a:ea typeface="+mn-ea"/>
              <a:cs typeface="+mn-cs"/>
            </a:rPr>
            <a:t>C. 007 – Fundación Ave Fénix $15.603.000</a:t>
          </a:r>
        </a:p>
      </dgm:t>
    </dgm:pt>
    <dgm:pt modelId="{F7FED560-E60E-49D7-9ED0-1B8626A72BFF}" type="parTrans" cxnId="{0E1E9436-D1C4-4843-9F8B-42CD12C76008}">
      <dgm:prSet/>
      <dgm:spPr/>
      <dgm:t>
        <a:bodyPr/>
        <a:lstStyle/>
        <a:p>
          <a:endParaRPr lang="es-CO"/>
        </a:p>
      </dgm:t>
    </dgm:pt>
    <dgm:pt modelId="{F5705D04-5630-4ADB-89BF-DA424F01F54E}" type="sibTrans" cxnId="{0E1E9436-D1C4-4843-9F8B-42CD12C76008}">
      <dgm:prSet/>
      <dgm:spPr/>
      <dgm:t>
        <a:bodyPr/>
        <a:lstStyle/>
        <a:p>
          <a:endParaRPr lang="es-CO"/>
        </a:p>
      </dgm:t>
    </dgm:pt>
    <dgm:pt modelId="{7115F5A2-35AE-4FC1-93C9-36D8CC4F3F7F}" type="pres">
      <dgm:prSet presAssocID="{3CE42190-5664-4C1C-B1D6-631863D67E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56F4BD4-BEDB-4CFE-B7F0-89588B38CD0E}" type="pres">
      <dgm:prSet presAssocID="{529713CC-76FB-47AC-A0CD-C1FCFF0D7B12}" presName="parentLin" presStyleCnt="0"/>
      <dgm:spPr/>
    </dgm:pt>
    <dgm:pt modelId="{BABDF3CE-E294-46EC-81AB-51539D9F487D}" type="pres">
      <dgm:prSet presAssocID="{529713CC-76FB-47AC-A0CD-C1FCFF0D7B12}" presName="parentLeftMargin" presStyleLbl="node1" presStyleIdx="0" presStyleCnt="3"/>
      <dgm:spPr>
        <a:prstGeom prst="roundRect">
          <a:avLst/>
        </a:prstGeom>
      </dgm:spPr>
      <dgm:t>
        <a:bodyPr/>
        <a:lstStyle/>
        <a:p>
          <a:endParaRPr lang="es-CO"/>
        </a:p>
      </dgm:t>
    </dgm:pt>
    <dgm:pt modelId="{9DF9C2A4-99A6-4666-B145-986067AFA2C0}" type="pres">
      <dgm:prSet presAssocID="{529713CC-76FB-47AC-A0CD-C1FCFF0D7B12}" presName="parentText" presStyleLbl="node1" presStyleIdx="0" presStyleCnt="3" custScaleX="139892" custScaleY="430666" custLinFactNeighborX="-9822" custLinFactNeighborY="6118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25E4B1F-B7CA-4399-BF62-1DA107E3D807}" type="pres">
      <dgm:prSet presAssocID="{529713CC-76FB-47AC-A0CD-C1FCFF0D7B12}" presName="negativeSpace" presStyleCnt="0"/>
      <dgm:spPr/>
    </dgm:pt>
    <dgm:pt modelId="{AB60174C-A88D-43A9-B0CA-4498C0CEBE53}" type="pres">
      <dgm:prSet presAssocID="{529713CC-76FB-47AC-A0CD-C1FCFF0D7B12}" presName="childText" presStyleLbl="conFgAcc1" presStyleIdx="0" presStyleCnt="3" custScaleX="98110" custScaleY="227906" custLinFactNeighborX="3253" custLinFactNeighborY="-16654">
        <dgm:presLayoutVars>
          <dgm:bulletEnabled val="1"/>
        </dgm:presLayoutVars>
      </dgm:prSet>
      <dgm:spPr>
        <a:xfrm>
          <a:off x="0" y="1071168"/>
          <a:ext cx="8127999" cy="302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D7B8DE0-FAA5-4699-A53D-8E82E031C9B8}" type="pres">
      <dgm:prSet presAssocID="{ABB4FB44-0100-41A1-9043-87E80954EC20}" presName="spaceBetweenRectangles" presStyleCnt="0"/>
      <dgm:spPr/>
    </dgm:pt>
    <dgm:pt modelId="{E5C6D543-ED46-493C-805C-D62E81ED6F70}" type="pres">
      <dgm:prSet presAssocID="{74142B87-53AD-4F97-A764-EA423639B9F4}" presName="parentLin" presStyleCnt="0"/>
      <dgm:spPr/>
    </dgm:pt>
    <dgm:pt modelId="{F6BC55FB-76D8-4E75-BE25-C68559DE502E}" type="pres">
      <dgm:prSet presAssocID="{74142B87-53AD-4F97-A764-EA423639B9F4}" presName="parentLeftMargin" presStyleLbl="node1" presStyleIdx="0" presStyleCnt="3"/>
      <dgm:spPr>
        <a:prstGeom prst="roundRect">
          <a:avLst/>
        </a:prstGeom>
      </dgm:spPr>
      <dgm:t>
        <a:bodyPr/>
        <a:lstStyle/>
        <a:p>
          <a:endParaRPr lang="es-CO"/>
        </a:p>
      </dgm:t>
    </dgm:pt>
    <dgm:pt modelId="{EE8D5A2A-9931-49B0-B2E2-B1489CB5EDD6}" type="pres">
      <dgm:prSet presAssocID="{74142B87-53AD-4F97-A764-EA423639B9F4}" presName="parentText" presStyleLbl="node1" presStyleIdx="1" presStyleCnt="3" custScaleX="142857" custScaleY="303815" custLinFactY="-6940" custLinFactNeighborX="-2430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BA6A201-4164-45F5-88CC-19621099D5B5}" type="pres">
      <dgm:prSet presAssocID="{74142B87-53AD-4F97-A764-EA423639B9F4}" presName="negativeSpace" presStyleCnt="0"/>
      <dgm:spPr/>
    </dgm:pt>
    <dgm:pt modelId="{222EB157-BFDA-42CE-9A70-CB8218D8D7D6}" type="pres">
      <dgm:prSet presAssocID="{74142B87-53AD-4F97-A764-EA423639B9F4}" presName="childText" presStyleLbl="conFgAcc1" presStyleIdx="1" presStyleCnt="3" custScaleX="97898" custScaleY="205353" custLinFactY="-100000" custLinFactNeighborX="2887" custLinFactNeighborY="-101809">
        <dgm:presLayoutVars>
          <dgm:bulletEnabled val="1"/>
        </dgm:presLayoutVars>
      </dgm:prSet>
      <dgm:spPr>
        <a:xfrm>
          <a:off x="0" y="2337482"/>
          <a:ext cx="8127999" cy="302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BFCC5438-1610-4EE2-B3AA-91FDD6FF20D0}" type="pres">
      <dgm:prSet presAssocID="{F82A0892-D06B-4988-A03E-69ECB17DFE79}" presName="spaceBetweenRectangles" presStyleCnt="0"/>
      <dgm:spPr/>
    </dgm:pt>
    <dgm:pt modelId="{655AE66B-3949-41DB-82A8-A6019B694F11}" type="pres">
      <dgm:prSet presAssocID="{2793E2A1-7C52-43A8-BDB4-A5188A7F900C}" presName="parentLin" presStyleCnt="0"/>
      <dgm:spPr/>
    </dgm:pt>
    <dgm:pt modelId="{8127D26C-A0DB-4310-A1B5-588F00F3FCAE}" type="pres">
      <dgm:prSet presAssocID="{2793E2A1-7C52-43A8-BDB4-A5188A7F900C}" presName="parentLeftMargin" presStyleLbl="node1" presStyleIdx="1" presStyleCnt="3"/>
      <dgm:spPr>
        <a:prstGeom prst="roundRect">
          <a:avLst/>
        </a:prstGeom>
      </dgm:spPr>
      <dgm:t>
        <a:bodyPr/>
        <a:lstStyle/>
        <a:p>
          <a:endParaRPr lang="es-CO"/>
        </a:p>
      </dgm:t>
    </dgm:pt>
    <dgm:pt modelId="{356B34DD-EBB5-4BC5-9694-02C2F3C77D6E}" type="pres">
      <dgm:prSet presAssocID="{2793E2A1-7C52-43A8-BDB4-A5188A7F900C}" presName="parentText" presStyleLbl="node1" presStyleIdx="2" presStyleCnt="3" custScaleX="142997" custScaleY="315388" custLinFactY="-81026" custLinFactNeighborX="-360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0393FE1-8372-4B47-BA82-4954AA6232F7}" type="pres">
      <dgm:prSet presAssocID="{2793E2A1-7C52-43A8-BDB4-A5188A7F900C}" presName="negativeSpace" presStyleCnt="0"/>
      <dgm:spPr/>
    </dgm:pt>
    <dgm:pt modelId="{95D80A50-742A-4047-8B5B-8E83C103CC8E}" type="pres">
      <dgm:prSet presAssocID="{2793E2A1-7C52-43A8-BDB4-A5188A7F900C}" presName="childText" presStyleLbl="conFgAcc1" presStyleIdx="2" presStyleCnt="3" custScaleX="97964" custScaleY="172066" custLinFactY="-100000" custLinFactNeighborX="3495" custLinFactNeighborY="-185689">
        <dgm:presLayoutVars>
          <dgm:bulletEnabled val="1"/>
        </dgm:presLayoutVars>
      </dgm:prSet>
      <dgm:spPr>
        <a:xfrm>
          <a:off x="0" y="3644793"/>
          <a:ext cx="8127999" cy="302400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62C18A1F-87DB-43A0-A5BC-29B475258B84}" srcId="{3CE42190-5664-4C1C-B1D6-631863D67ECF}" destId="{529713CC-76FB-47AC-A0CD-C1FCFF0D7B12}" srcOrd="0" destOrd="0" parTransId="{5E689A76-9FE3-4531-B965-225063BAB67B}" sibTransId="{ABB4FB44-0100-41A1-9043-87E80954EC20}"/>
    <dgm:cxn modelId="{EF294653-52E0-4A49-A4C4-454D8E2F4758}" type="presOf" srcId="{529713CC-76FB-47AC-A0CD-C1FCFF0D7B12}" destId="{BABDF3CE-E294-46EC-81AB-51539D9F487D}" srcOrd="0" destOrd="0" presId="urn:microsoft.com/office/officeart/2005/8/layout/list1"/>
    <dgm:cxn modelId="{00B321FE-0003-4C5D-AF6E-A15AB8C8776B}" type="presOf" srcId="{529713CC-76FB-47AC-A0CD-C1FCFF0D7B12}" destId="{9DF9C2A4-99A6-4666-B145-986067AFA2C0}" srcOrd="1" destOrd="0" presId="urn:microsoft.com/office/officeart/2005/8/layout/list1"/>
    <dgm:cxn modelId="{4BAF740E-E6F3-4853-A1A0-07615C0377D8}" type="presOf" srcId="{74142B87-53AD-4F97-A764-EA423639B9F4}" destId="{EE8D5A2A-9931-49B0-B2E2-B1489CB5EDD6}" srcOrd="1" destOrd="0" presId="urn:microsoft.com/office/officeart/2005/8/layout/list1"/>
    <dgm:cxn modelId="{B69BC558-5AE6-4EFB-8E2B-C1F03799F700}" type="presOf" srcId="{2793E2A1-7C52-43A8-BDB4-A5188A7F900C}" destId="{8127D26C-A0DB-4310-A1B5-588F00F3FCAE}" srcOrd="0" destOrd="0" presId="urn:microsoft.com/office/officeart/2005/8/layout/list1"/>
    <dgm:cxn modelId="{02789EAD-3B96-4E23-94D8-5372EC5C8171}" srcId="{3CE42190-5664-4C1C-B1D6-631863D67ECF}" destId="{74142B87-53AD-4F97-A764-EA423639B9F4}" srcOrd="1" destOrd="0" parTransId="{471C4E9C-CFB3-4E8E-AE15-5D6524FBFBCD}" sibTransId="{F82A0892-D06B-4988-A03E-69ECB17DFE79}"/>
    <dgm:cxn modelId="{28F60791-EFE7-48FA-951B-FD92EEC5FDAF}" type="presOf" srcId="{3CE42190-5664-4C1C-B1D6-631863D67ECF}" destId="{7115F5A2-35AE-4FC1-93C9-36D8CC4F3F7F}" srcOrd="0" destOrd="0" presId="urn:microsoft.com/office/officeart/2005/8/layout/list1"/>
    <dgm:cxn modelId="{0E1E9436-D1C4-4843-9F8B-42CD12C76008}" srcId="{3CE42190-5664-4C1C-B1D6-631863D67ECF}" destId="{2793E2A1-7C52-43A8-BDB4-A5188A7F900C}" srcOrd="2" destOrd="0" parTransId="{F7FED560-E60E-49D7-9ED0-1B8626A72BFF}" sibTransId="{F5705D04-5630-4ADB-89BF-DA424F01F54E}"/>
    <dgm:cxn modelId="{0EEA5DAB-CB16-4EFA-A74B-F170427AE144}" type="presOf" srcId="{74142B87-53AD-4F97-A764-EA423639B9F4}" destId="{F6BC55FB-76D8-4E75-BE25-C68559DE502E}" srcOrd="0" destOrd="0" presId="urn:microsoft.com/office/officeart/2005/8/layout/list1"/>
    <dgm:cxn modelId="{304A9B06-17C2-4FB8-9D6B-85F87F122AF3}" type="presOf" srcId="{2793E2A1-7C52-43A8-BDB4-A5188A7F900C}" destId="{356B34DD-EBB5-4BC5-9694-02C2F3C77D6E}" srcOrd="1" destOrd="0" presId="urn:microsoft.com/office/officeart/2005/8/layout/list1"/>
    <dgm:cxn modelId="{E1C3DD07-3A2C-41CA-BE1A-C3C0DD370E64}" type="presParOf" srcId="{7115F5A2-35AE-4FC1-93C9-36D8CC4F3F7F}" destId="{F56F4BD4-BEDB-4CFE-B7F0-89588B38CD0E}" srcOrd="0" destOrd="0" presId="urn:microsoft.com/office/officeart/2005/8/layout/list1"/>
    <dgm:cxn modelId="{F7E89D6D-AB28-49D9-9CF2-7409D9B97DD9}" type="presParOf" srcId="{F56F4BD4-BEDB-4CFE-B7F0-89588B38CD0E}" destId="{BABDF3CE-E294-46EC-81AB-51539D9F487D}" srcOrd="0" destOrd="0" presId="urn:microsoft.com/office/officeart/2005/8/layout/list1"/>
    <dgm:cxn modelId="{4E000EE9-E38A-48C1-B3BA-293C97C93DCA}" type="presParOf" srcId="{F56F4BD4-BEDB-4CFE-B7F0-89588B38CD0E}" destId="{9DF9C2A4-99A6-4666-B145-986067AFA2C0}" srcOrd="1" destOrd="0" presId="urn:microsoft.com/office/officeart/2005/8/layout/list1"/>
    <dgm:cxn modelId="{7F86FA85-D796-4E94-B43B-D4DCFF3117B7}" type="presParOf" srcId="{7115F5A2-35AE-4FC1-93C9-36D8CC4F3F7F}" destId="{D25E4B1F-B7CA-4399-BF62-1DA107E3D807}" srcOrd="1" destOrd="0" presId="urn:microsoft.com/office/officeart/2005/8/layout/list1"/>
    <dgm:cxn modelId="{A9D031ED-6A4A-420B-A5B2-65AA6A0633A4}" type="presParOf" srcId="{7115F5A2-35AE-4FC1-93C9-36D8CC4F3F7F}" destId="{AB60174C-A88D-43A9-B0CA-4498C0CEBE53}" srcOrd="2" destOrd="0" presId="urn:microsoft.com/office/officeart/2005/8/layout/list1"/>
    <dgm:cxn modelId="{915351AD-DF95-4879-B048-4CC38BE679A8}" type="presParOf" srcId="{7115F5A2-35AE-4FC1-93C9-36D8CC4F3F7F}" destId="{8D7B8DE0-FAA5-4699-A53D-8E82E031C9B8}" srcOrd="3" destOrd="0" presId="urn:microsoft.com/office/officeart/2005/8/layout/list1"/>
    <dgm:cxn modelId="{C0D5E5C6-E714-45CD-A3BB-4743F7CB8D20}" type="presParOf" srcId="{7115F5A2-35AE-4FC1-93C9-36D8CC4F3F7F}" destId="{E5C6D543-ED46-493C-805C-D62E81ED6F70}" srcOrd="4" destOrd="0" presId="urn:microsoft.com/office/officeart/2005/8/layout/list1"/>
    <dgm:cxn modelId="{3F98BEAE-A189-42A8-98AF-F3AD5676C122}" type="presParOf" srcId="{E5C6D543-ED46-493C-805C-D62E81ED6F70}" destId="{F6BC55FB-76D8-4E75-BE25-C68559DE502E}" srcOrd="0" destOrd="0" presId="urn:microsoft.com/office/officeart/2005/8/layout/list1"/>
    <dgm:cxn modelId="{FC4639D8-C89F-44D7-AA12-977896D6FB09}" type="presParOf" srcId="{E5C6D543-ED46-493C-805C-D62E81ED6F70}" destId="{EE8D5A2A-9931-49B0-B2E2-B1489CB5EDD6}" srcOrd="1" destOrd="0" presId="urn:microsoft.com/office/officeart/2005/8/layout/list1"/>
    <dgm:cxn modelId="{4F1C234A-89E5-412D-BBB9-AA26A2973CE5}" type="presParOf" srcId="{7115F5A2-35AE-4FC1-93C9-36D8CC4F3F7F}" destId="{6BA6A201-4164-45F5-88CC-19621099D5B5}" srcOrd="5" destOrd="0" presId="urn:microsoft.com/office/officeart/2005/8/layout/list1"/>
    <dgm:cxn modelId="{C0852DA0-03FC-4D66-880B-92B4F41ADB27}" type="presParOf" srcId="{7115F5A2-35AE-4FC1-93C9-36D8CC4F3F7F}" destId="{222EB157-BFDA-42CE-9A70-CB8218D8D7D6}" srcOrd="6" destOrd="0" presId="urn:microsoft.com/office/officeart/2005/8/layout/list1"/>
    <dgm:cxn modelId="{33E906FF-3190-4DEE-B91D-C69752E1E16D}" type="presParOf" srcId="{7115F5A2-35AE-4FC1-93C9-36D8CC4F3F7F}" destId="{BFCC5438-1610-4EE2-B3AA-91FDD6FF20D0}" srcOrd="7" destOrd="0" presId="urn:microsoft.com/office/officeart/2005/8/layout/list1"/>
    <dgm:cxn modelId="{4C112BDE-A488-49F7-A485-6E00B1929F5A}" type="presParOf" srcId="{7115F5A2-35AE-4FC1-93C9-36D8CC4F3F7F}" destId="{655AE66B-3949-41DB-82A8-A6019B694F11}" srcOrd="8" destOrd="0" presId="urn:microsoft.com/office/officeart/2005/8/layout/list1"/>
    <dgm:cxn modelId="{AF63318A-15D0-4B2C-BEB5-AE23B70D3594}" type="presParOf" srcId="{655AE66B-3949-41DB-82A8-A6019B694F11}" destId="{8127D26C-A0DB-4310-A1B5-588F00F3FCAE}" srcOrd="0" destOrd="0" presId="urn:microsoft.com/office/officeart/2005/8/layout/list1"/>
    <dgm:cxn modelId="{5B3966DF-7FE2-4787-94B0-C3132C96F6B7}" type="presParOf" srcId="{655AE66B-3949-41DB-82A8-A6019B694F11}" destId="{356B34DD-EBB5-4BC5-9694-02C2F3C77D6E}" srcOrd="1" destOrd="0" presId="urn:microsoft.com/office/officeart/2005/8/layout/list1"/>
    <dgm:cxn modelId="{2011345A-17B0-4D99-BB28-A1618DD4BBD6}" type="presParOf" srcId="{7115F5A2-35AE-4FC1-93C9-36D8CC4F3F7F}" destId="{40393FE1-8372-4B47-BA82-4954AA6232F7}" srcOrd="9" destOrd="0" presId="urn:microsoft.com/office/officeart/2005/8/layout/list1"/>
    <dgm:cxn modelId="{E27227DC-7C13-4F00-AF05-3BCB2513B371}" type="presParOf" srcId="{7115F5A2-35AE-4FC1-93C9-36D8CC4F3F7F}" destId="{95D80A50-742A-4047-8B5B-8E83C103CC8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0174C-A88D-43A9-B0CA-4498C0CEBE53}">
      <dsp:nvSpPr>
        <dsp:cNvPr id="0" name=""/>
        <dsp:cNvSpPr/>
      </dsp:nvSpPr>
      <dsp:spPr>
        <a:xfrm>
          <a:off x="0" y="1009875"/>
          <a:ext cx="8566800" cy="734239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9C2A4-99A6-4666-B145-986067AFA2C0}">
      <dsp:nvSpPr>
        <dsp:cNvPr id="0" name=""/>
        <dsp:cNvSpPr/>
      </dsp:nvSpPr>
      <dsp:spPr>
        <a:xfrm>
          <a:off x="226043" y="235132"/>
          <a:ext cx="8171179" cy="95129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9525" cap="flat" cmpd="sng" algn="ctr">
          <a:solidFill>
            <a:srgbClr val="4BACC6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27482" tIns="0" rIns="227482" bIns="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C. No. 196 – Alcaldía del municipio de La Victoria. $17.841.720</a:t>
          </a:r>
        </a:p>
      </dsp:txBody>
      <dsp:txXfrm>
        <a:off x="272481" y="281570"/>
        <a:ext cx="8078303" cy="858414"/>
      </dsp:txXfrm>
    </dsp:sp>
    <dsp:sp modelId="{222EB157-BFDA-42CE-9A70-CB8218D8D7D6}">
      <dsp:nvSpPr>
        <dsp:cNvPr id="0" name=""/>
        <dsp:cNvSpPr/>
      </dsp:nvSpPr>
      <dsp:spPr>
        <a:xfrm>
          <a:off x="0" y="2209919"/>
          <a:ext cx="8597751" cy="708382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D5A2A-9931-49B0-B2E2-B1489CB5EDD6}">
      <dsp:nvSpPr>
        <dsp:cNvPr id="0" name=""/>
        <dsp:cNvSpPr/>
      </dsp:nvSpPr>
      <dsp:spPr>
        <a:xfrm>
          <a:off x="136183" y="1478340"/>
          <a:ext cx="8197146" cy="89686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27482" tIns="0" rIns="22748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C. No. MRCI 008 – Alcaldía del municipio de </a:t>
          </a:r>
          <a:r>
            <a:rPr lang="es-CO" sz="2600" kern="1200" dirty="0" err="1">
              <a:solidFill>
                <a:schemeClr val="tx1"/>
              </a:solidFill>
              <a:latin typeface="Calibri"/>
              <a:ea typeface="+mn-ea"/>
              <a:cs typeface="+mn-cs"/>
            </a:rPr>
            <a:t>Roldanillo</a:t>
          </a:r>
          <a:r>
            <a:rPr lang="es-CO" sz="26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. </a:t>
          </a:r>
          <a:r>
            <a:rPr lang="es-CO" sz="28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Ejecución del plan de capacitación $19.992.000</a:t>
          </a:r>
        </a:p>
      </dsp:txBody>
      <dsp:txXfrm>
        <a:off x="179964" y="1522121"/>
        <a:ext cx="8109584" cy="809299"/>
      </dsp:txXfrm>
    </dsp:sp>
    <dsp:sp modelId="{95D80A50-742A-4047-8B5B-8E83C103CC8E}">
      <dsp:nvSpPr>
        <dsp:cNvPr id="0" name=""/>
        <dsp:cNvSpPr/>
      </dsp:nvSpPr>
      <dsp:spPr>
        <a:xfrm>
          <a:off x="0" y="3413916"/>
          <a:ext cx="8597751" cy="593117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B34DD-EBB5-4BC5-9694-02C2F3C77D6E}">
      <dsp:nvSpPr>
        <dsp:cNvPr id="0" name=""/>
        <dsp:cNvSpPr/>
      </dsp:nvSpPr>
      <dsp:spPr>
        <a:xfrm>
          <a:off x="136736" y="2643555"/>
          <a:ext cx="8196039" cy="93102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27482" tIns="0" rIns="227482" bIns="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b="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C.I. No. MED-CIA OO2 DE 2023 – Alcaldía del municipio de El </a:t>
          </a:r>
          <a:r>
            <a:rPr lang="es-CO" sz="2600" b="0" kern="1200" dirty="0" err="1">
              <a:solidFill>
                <a:schemeClr val="tx1"/>
              </a:solidFill>
              <a:latin typeface="Calibri"/>
              <a:ea typeface="+mn-ea"/>
              <a:cs typeface="+mn-cs"/>
            </a:rPr>
            <a:t>Dovio</a:t>
          </a:r>
          <a:r>
            <a:rPr lang="es-CO" sz="2600" b="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 «Proyecto de Bilingüismo» $4.995.000</a:t>
          </a:r>
        </a:p>
      </dsp:txBody>
      <dsp:txXfrm>
        <a:off x="182185" y="2689004"/>
        <a:ext cx="8105141" cy="8401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0174C-A88D-43A9-B0CA-4498C0CEBE53}">
      <dsp:nvSpPr>
        <dsp:cNvPr id="0" name=""/>
        <dsp:cNvSpPr/>
      </dsp:nvSpPr>
      <dsp:spPr>
        <a:xfrm>
          <a:off x="156825" y="1310077"/>
          <a:ext cx="8140808" cy="574323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9C2A4-99A6-4666-B145-986067AFA2C0}">
      <dsp:nvSpPr>
        <dsp:cNvPr id="0" name=""/>
        <dsp:cNvSpPr/>
      </dsp:nvSpPr>
      <dsp:spPr>
        <a:xfrm>
          <a:off x="363171" y="213404"/>
          <a:ext cx="7887359" cy="1271326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9525" cap="flat" cmpd="sng" algn="ctr">
          <a:solidFill>
            <a:srgbClr val="4BACC6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19542" tIns="0" rIns="219542" bIns="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OTRO SÍ AL C.I. 1440-13.03-0405 Secretaría de Ambiente y Desarrollo Sostenible de la Gobernación del Valle del Cauca valor girado $125.000.000</a:t>
          </a:r>
        </a:p>
      </dsp:txBody>
      <dsp:txXfrm>
        <a:off x="425232" y="275465"/>
        <a:ext cx="7763237" cy="1147204"/>
      </dsp:txXfrm>
    </dsp:sp>
    <dsp:sp modelId="{222EB157-BFDA-42CE-9A70-CB8218D8D7D6}">
      <dsp:nvSpPr>
        <dsp:cNvPr id="0" name=""/>
        <dsp:cNvSpPr/>
      </dsp:nvSpPr>
      <dsp:spPr>
        <a:xfrm>
          <a:off x="174416" y="2389678"/>
          <a:ext cx="8123217" cy="517489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8D5A2A-9931-49B0-B2E2-B1489CB5EDD6}">
      <dsp:nvSpPr>
        <dsp:cNvPr id="0" name=""/>
        <dsp:cNvSpPr/>
      </dsp:nvSpPr>
      <dsp:spPr>
        <a:xfrm>
          <a:off x="299013" y="1631706"/>
          <a:ext cx="7900571" cy="89686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9525" cap="flat" cmpd="sng" algn="ctr">
          <a:solidFill>
            <a:srgbClr val="F79646">
              <a:shade val="95000"/>
              <a:satMod val="105000"/>
            </a:srgbClr>
          </a:solidFill>
          <a:prstDash val="solid"/>
          <a:miter lim="800000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19542" tIns="0" rIns="219542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C. 003 – Fundación Ave Fénix</a:t>
          </a:r>
          <a:r>
            <a:rPr lang="es-CO" sz="28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 $32.142.000</a:t>
          </a:r>
        </a:p>
      </dsp:txBody>
      <dsp:txXfrm>
        <a:off x="342794" y="1675487"/>
        <a:ext cx="7813009" cy="809299"/>
      </dsp:txXfrm>
    </dsp:sp>
    <dsp:sp modelId="{95D80A50-742A-4047-8B5B-8E83C103CC8E}">
      <dsp:nvSpPr>
        <dsp:cNvPr id="0" name=""/>
        <dsp:cNvSpPr/>
      </dsp:nvSpPr>
      <dsp:spPr>
        <a:xfrm>
          <a:off x="168939" y="3525493"/>
          <a:ext cx="8128694" cy="433606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6B34DD-EBB5-4BC5-9694-02C2F3C77D6E}">
      <dsp:nvSpPr>
        <dsp:cNvPr id="0" name=""/>
        <dsp:cNvSpPr/>
      </dsp:nvSpPr>
      <dsp:spPr>
        <a:xfrm>
          <a:off x="380405" y="2733756"/>
          <a:ext cx="7900202" cy="93102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19542" tIns="0" rIns="219542" bIns="0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600" b="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C. 007 – Fundación Ave Fénix $15.603.000</a:t>
          </a:r>
        </a:p>
      </dsp:txBody>
      <dsp:txXfrm>
        <a:off x="425854" y="2779205"/>
        <a:ext cx="7809304" cy="840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0C0E6-2787-4F78-971B-4D8923034638}" type="datetimeFigureOut">
              <a:rPr lang="es-CO" smtClean="0"/>
              <a:t>04/06/2024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1A41D-5EDC-4332-9EB6-428E462BEC4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7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238D-BFBA-400F-B11E-4A0685D304E0}" type="datetimeFigureOut">
              <a:rPr lang="es-CO" smtClean="0"/>
              <a:t>04/06/2024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10E2-899F-4C99-AF17-89DB344BF0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158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238D-BFBA-400F-B11E-4A0685D304E0}" type="datetimeFigureOut">
              <a:rPr lang="es-CO" smtClean="0"/>
              <a:t>04/06/2024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10E2-899F-4C99-AF17-89DB344BF0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3199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238D-BFBA-400F-B11E-4A0685D304E0}" type="datetimeFigureOut">
              <a:rPr lang="es-CO" smtClean="0"/>
              <a:t>04/06/2024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10E2-899F-4C99-AF17-89DB344BF0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349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238D-BFBA-400F-B11E-4A0685D304E0}" type="datetimeFigureOut">
              <a:rPr lang="es-CO" smtClean="0"/>
              <a:t>04/06/2024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10E2-899F-4C99-AF17-89DB344BF0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016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238D-BFBA-400F-B11E-4A0685D304E0}" type="datetimeFigureOut">
              <a:rPr lang="es-CO" smtClean="0"/>
              <a:t>04/06/2024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10E2-899F-4C99-AF17-89DB344BF0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292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238D-BFBA-400F-B11E-4A0685D304E0}" type="datetimeFigureOut">
              <a:rPr lang="es-CO" smtClean="0"/>
              <a:t>04/06/2024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10E2-899F-4C99-AF17-89DB344BF0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88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238D-BFBA-400F-B11E-4A0685D304E0}" type="datetimeFigureOut">
              <a:rPr lang="es-CO" smtClean="0"/>
              <a:t>04/06/2024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10E2-899F-4C99-AF17-89DB344BF0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774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238D-BFBA-400F-B11E-4A0685D304E0}" type="datetimeFigureOut">
              <a:rPr lang="es-CO" smtClean="0"/>
              <a:t>04/06/2024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10E2-899F-4C99-AF17-89DB344BF0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8098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238D-BFBA-400F-B11E-4A0685D304E0}" type="datetimeFigureOut">
              <a:rPr lang="es-CO" smtClean="0"/>
              <a:t>04/06/2024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10E2-899F-4C99-AF17-89DB344BF0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815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238D-BFBA-400F-B11E-4A0685D304E0}" type="datetimeFigureOut">
              <a:rPr lang="es-CO" smtClean="0"/>
              <a:t>04/06/2024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10E2-899F-4C99-AF17-89DB344BF0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0430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1238D-BFBA-400F-B11E-4A0685D304E0}" type="datetimeFigureOut">
              <a:rPr lang="es-CO" smtClean="0"/>
              <a:t>04/06/2024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410E2-899F-4C99-AF17-89DB344BF0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845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1238D-BFBA-400F-B11E-4A0685D304E0}" type="datetimeFigureOut">
              <a:rPr lang="es-CO" smtClean="0"/>
              <a:t>04/06/2024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410E2-899F-4C99-AF17-89DB344BF0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548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3" r="4747" b="3264"/>
          <a:stretch/>
        </p:blipFill>
        <p:spPr bwMode="auto">
          <a:xfrm>
            <a:off x="1494677" y="940522"/>
            <a:ext cx="2851854" cy="38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Google Shape;61;p4"/>
          <p:cNvSpPr txBox="1">
            <a:spLocks/>
          </p:cNvSpPr>
          <p:nvPr/>
        </p:nvSpPr>
        <p:spPr>
          <a:xfrm>
            <a:off x="5330159" y="4149080"/>
            <a:ext cx="64008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b="1" dirty="0" smtClean="0">
                <a:ea typeface="Calibri"/>
                <a:cs typeface="Calibri"/>
                <a:sym typeface="Calibri"/>
              </a:rPr>
              <a:t>OFICINA DE EXTENSIÓN</a:t>
            </a:r>
          </a:p>
          <a:p>
            <a:pPr marL="0" indent="0" algn="ctr">
              <a:buNone/>
            </a:pPr>
            <a:r>
              <a:rPr lang="es-CO" sz="2000" b="1" dirty="0" smtClean="0">
                <a:ea typeface="Calibri"/>
                <a:cs typeface="Calibri"/>
                <a:sym typeface="Calibri"/>
              </a:rPr>
              <a:t>Rosa Elena Fernández Castañeda</a:t>
            </a:r>
          </a:p>
          <a:p>
            <a:pPr marL="0" indent="0" algn="ctr">
              <a:buNone/>
            </a:pPr>
            <a:r>
              <a:rPr lang="es-CO" b="1" dirty="0" smtClean="0">
                <a:ea typeface="Calibri"/>
                <a:cs typeface="Calibri"/>
                <a:sym typeface="Calibri"/>
              </a:rPr>
              <a:t>Coordinadora G.I.T. de Extensión</a:t>
            </a:r>
            <a:endParaRPr lang="es-CO" b="1" dirty="0"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6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981201" y="188640"/>
            <a:ext cx="8229600" cy="9361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EVENTO DE CLAUSURA EN DIPLOMADO</a:t>
            </a:r>
            <a:br>
              <a:rPr lang="es-CO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CO" sz="24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OFRECIDO A EXCOMBATIENTES  AÑO 2023</a:t>
            </a:r>
          </a:p>
        </p:txBody>
      </p:sp>
      <p:sp>
        <p:nvSpPr>
          <p:cNvPr id="8" name="2 Marcador de texto"/>
          <p:cNvSpPr txBox="1">
            <a:spLocks/>
          </p:cNvSpPr>
          <p:nvPr/>
        </p:nvSpPr>
        <p:spPr>
          <a:xfrm>
            <a:off x="1865270" y="1217847"/>
            <a:ext cx="8229600" cy="503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O" sz="1800" dirty="0">
                <a:latin typeface="Arial" pitchFamily="34" charset="0"/>
                <a:cs typeface="Arial" pitchFamily="34" charset="0"/>
              </a:rPr>
              <a:t>Diplomado en Administración y Negocios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CO" sz="1800" dirty="0">
                <a:latin typeface="Arial" pitchFamily="34" charset="0"/>
                <a:cs typeface="Arial" pitchFamily="34" charset="0"/>
              </a:rPr>
              <a:t>    Noviembre 08- 2023 – 150 horas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CO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s-CO" dirty="0"/>
          </a:p>
        </p:txBody>
      </p:sp>
      <p:pic>
        <p:nvPicPr>
          <p:cNvPr id="9" name="8 Imagen" descr="D:\FEDINTEP\Extension\CARPETA DEL SISTEMA INFORMATICO\Downloads\IMG-20231108-WA00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3" y="4443460"/>
            <a:ext cx="3312368" cy="1804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9 Imagen" descr="D:\FEDINTEP\Extension\CARPETA DEL SISTEMA INFORMATICO\Downloads\IMG-20231108-WA002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3" y="2245058"/>
            <a:ext cx="3312368" cy="204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D:\FEDINTEP\Extension\CARPETA DEL SISTEMA INFORMATICO\Downloads\IMG-20231108-WA003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4443460"/>
            <a:ext cx="3566821" cy="1804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 descr="D:\FEDINTEP\Extension\CARPETA DEL SISTEMA INFORMATICO\Downloads\IMG-20231108-WA003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2245058"/>
            <a:ext cx="3566821" cy="2048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4071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graphicFrame>
        <p:nvGraphicFramePr>
          <p:cNvPr id="7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297943"/>
              </p:ext>
            </p:extLst>
          </p:nvPr>
        </p:nvGraphicFramePr>
        <p:xfrm>
          <a:off x="669856" y="1098293"/>
          <a:ext cx="4868794" cy="4662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660">
                  <a:extLst>
                    <a:ext uri="{9D8B030D-6E8A-4147-A177-3AD203B41FA5}">
                      <a16:colId xmlns="" xmlns:a16="http://schemas.microsoft.com/office/drawing/2014/main" val="2322495289"/>
                    </a:ext>
                  </a:extLst>
                </a:gridCol>
                <a:gridCol w="2217067">
                  <a:extLst>
                    <a:ext uri="{9D8B030D-6E8A-4147-A177-3AD203B41FA5}">
                      <a16:colId xmlns="" xmlns:a16="http://schemas.microsoft.com/office/drawing/2014/main" val="2044690296"/>
                    </a:ext>
                  </a:extLst>
                </a:gridCol>
                <a:gridCol w="2217067">
                  <a:extLst>
                    <a:ext uri="{9D8B030D-6E8A-4147-A177-3AD203B41FA5}">
                      <a16:colId xmlns="" xmlns:a16="http://schemas.microsoft.com/office/drawing/2014/main" val="2702963185"/>
                    </a:ext>
                  </a:extLst>
                </a:gridCol>
              </a:tblGrid>
              <a:tr h="425469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</a:rPr>
                        <a:t>Año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err="1">
                          <a:effectLst/>
                        </a:rPr>
                        <a:t>Número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extLst>
                  <a:ext uri="{0D108BD9-81ED-4DB2-BD59-A6C34878D82A}">
                    <a16:rowId xmlns="" xmlns:a16="http://schemas.microsoft.com/office/drawing/2014/main" val="3777451462"/>
                  </a:ext>
                </a:extLst>
              </a:tr>
              <a:tr h="4254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3259180"/>
                  </a:ext>
                </a:extLst>
              </a:tr>
              <a:tr h="4254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extLst>
                  <a:ext uri="{0D108BD9-81ED-4DB2-BD59-A6C34878D82A}">
                    <a16:rowId xmlns="" xmlns:a16="http://schemas.microsoft.com/office/drawing/2014/main" val="233155016"/>
                  </a:ext>
                </a:extLst>
              </a:tr>
              <a:tr h="4254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6400769"/>
                  </a:ext>
                </a:extLst>
              </a:tr>
              <a:tr h="4077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extLst>
                  <a:ext uri="{0D108BD9-81ED-4DB2-BD59-A6C34878D82A}">
                    <a16:rowId xmlns="" xmlns:a16="http://schemas.microsoft.com/office/drawing/2014/main" val="3297648294"/>
                  </a:ext>
                </a:extLst>
              </a:tr>
              <a:tr h="4254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2019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0019985"/>
                  </a:ext>
                </a:extLst>
              </a:tr>
              <a:tr h="4254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2020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32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extLst>
                  <a:ext uri="{0D108BD9-81ED-4DB2-BD59-A6C34878D82A}">
                    <a16:rowId xmlns="" xmlns:a16="http://schemas.microsoft.com/office/drawing/2014/main" val="1358075847"/>
                  </a:ext>
                </a:extLst>
              </a:tr>
              <a:tr h="4254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2021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130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8421862"/>
                  </a:ext>
                </a:extLst>
              </a:tr>
              <a:tr h="4254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2022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extLst>
                  <a:ext uri="{0D108BD9-81ED-4DB2-BD59-A6C34878D82A}">
                    <a16:rowId xmlns="" xmlns:a16="http://schemas.microsoft.com/office/drawing/2014/main" val="3620476490"/>
                  </a:ext>
                </a:extLst>
              </a:tr>
              <a:tr h="4254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715" marR="5715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5715" marR="5715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715" marR="5715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2546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             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468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7620" marB="0" anchor="ctr"/>
                </a:tc>
                <a:extLst>
                  <a:ext uri="{0D108BD9-81ED-4DB2-BD59-A6C34878D82A}">
                    <a16:rowId xmlns="" xmlns:a16="http://schemas.microsoft.com/office/drawing/2014/main" val="3977946610"/>
                  </a:ext>
                </a:extLst>
              </a:tr>
            </a:tbl>
          </a:graphicData>
        </a:graphic>
      </p:graphicFrame>
      <p:graphicFrame>
        <p:nvGraphicFramePr>
          <p:cNvPr id="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247932"/>
              </p:ext>
            </p:extLst>
          </p:nvPr>
        </p:nvGraphicFramePr>
        <p:xfrm>
          <a:off x="5819016" y="1836325"/>
          <a:ext cx="4970904" cy="318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5249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6" y="1122351"/>
            <a:ext cx="11181981" cy="461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78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9B6A278B-657E-4D9D-84C8-095203CD9864}"/>
              </a:ext>
            </a:extLst>
          </p:cNvPr>
          <p:cNvSpPr txBox="1"/>
          <p:nvPr/>
        </p:nvSpPr>
        <p:spPr>
          <a:xfrm>
            <a:off x="2527736" y="2445744"/>
            <a:ext cx="6704401" cy="1569660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9600" i="1" dirty="0">
                <a:latin typeface="Arial Rounded MT Bold" panose="020F070403050403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52721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8" name="object 3"/>
          <p:cNvSpPr txBox="1">
            <a:spLocks/>
          </p:cNvSpPr>
          <p:nvPr/>
        </p:nvSpPr>
        <p:spPr>
          <a:xfrm>
            <a:off x="2199380" y="419110"/>
            <a:ext cx="7793242" cy="615553"/>
          </a:xfrm>
          <a:prstGeom prst="rect">
            <a:avLst/>
          </a:prstGeom>
          <a:solidFill>
            <a:schemeClr val="bg1"/>
          </a:solidFill>
          <a:ln w="9144">
            <a:solidFill>
              <a:schemeClr val="bg1"/>
            </a:solidFill>
          </a:ln>
        </p:spPr>
        <p:txBody>
          <a:bodyPr vert="horz" wrap="square" lIns="0" tIns="12192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2585" algn="ctr">
              <a:lnSpc>
                <a:spcPct val="100000"/>
              </a:lnSpc>
              <a:spcBef>
                <a:spcPts val="960"/>
              </a:spcBef>
            </a:pPr>
            <a:r>
              <a:rPr lang="es-CO" sz="32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EDUCACIÓN</a:t>
            </a:r>
            <a:r>
              <a:rPr lang="es-CO" sz="3200" b="1" spc="2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s-CO" sz="3200" b="1" spc="-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CONTINUA</a:t>
            </a:r>
            <a:endParaRPr lang="es-CO" sz="3200" b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graphicFrame>
        <p:nvGraphicFramePr>
          <p:cNvPr id="9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378468"/>
              </p:ext>
            </p:extLst>
          </p:nvPr>
        </p:nvGraphicFramePr>
        <p:xfrm>
          <a:off x="958940" y="1749972"/>
          <a:ext cx="5137061" cy="45562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51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02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08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08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603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AÑO</a:t>
                      </a:r>
                      <a:endParaRPr sz="1050" dirty="0">
                        <a:latin typeface="Carlito"/>
                        <a:cs typeface="Carlito"/>
                      </a:endParaRPr>
                    </a:p>
                  </a:txBody>
                  <a:tcPr marL="0" marR="0" marT="3746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90525" marR="265430" indent="-1174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CURSOS</a:t>
                      </a:r>
                      <a:r>
                        <a:rPr sz="1050" b="1" spc="-100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DE  </a:t>
                      </a:r>
                      <a:r>
                        <a:rPr sz="105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INGLÉS</a:t>
                      </a:r>
                      <a:endParaRPr sz="1050" dirty="0">
                        <a:latin typeface="Carlito"/>
                        <a:cs typeface="Carlito"/>
                      </a:endParaRPr>
                    </a:p>
                  </a:txBody>
                  <a:tcPr marL="0" marR="0" marT="3746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936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b="1" spc="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OTROS</a:t>
                      </a:r>
                      <a:r>
                        <a:rPr sz="1050" b="1" spc="-4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sz="1050" b="1" spc="5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CURSOS</a:t>
                      </a:r>
                      <a:endParaRPr sz="1050" dirty="0">
                        <a:latin typeface="Carlito"/>
                        <a:cs typeface="Carlito"/>
                      </a:endParaRPr>
                    </a:p>
                  </a:txBody>
                  <a:tcPr marL="0" marR="0" marT="3746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b="1" dirty="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TOTAL</a:t>
                      </a:r>
                      <a:endParaRPr sz="1050" dirty="0">
                        <a:latin typeface="Carlito"/>
                        <a:cs typeface="Carlito"/>
                      </a:endParaRPr>
                    </a:p>
                  </a:txBody>
                  <a:tcPr marL="0" marR="0" marT="3746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34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dirty="0">
                          <a:latin typeface="Carlito"/>
                          <a:cs typeface="Carlito"/>
                        </a:rPr>
                        <a:t>BENEFICIARIOS</a:t>
                      </a:r>
                    </a:p>
                  </a:txBody>
                  <a:tcPr marL="0" marR="0" marT="3746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dirty="0">
                          <a:latin typeface="Carlito"/>
                          <a:cs typeface="Carlito"/>
                        </a:rPr>
                        <a:t>BENEFICIARIOS</a:t>
                      </a:r>
                    </a:p>
                  </a:txBody>
                  <a:tcPr marL="0" marR="0" marT="3746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050" dirty="0">
                          <a:latin typeface="Carlito"/>
                          <a:cs typeface="Carlito"/>
                        </a:rPr>
                        <a:t>BENEFICIADOS</a:t>
                      </a:r>
                    </a:p>
                  </a:txBody>
                  <a:tcPr marL="0" marR="0" marT="3746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527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b="1" dirty="0">
                          <a:latin typeface="Carlito"/>
                          <a:cs typeface="Carlito"/>
                        </a:rPr>
                        <a:t>2014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20</a:t>
                      </a: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25</a:t>
                      </a: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145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810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b="1" dirty="0">
                          <a:latin typeface="Carlito"/>
                          <a:cs typeface="Carlito"/>
                        </a:rPr>
                        <a:t>2015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56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73</a:t>
                      </a: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129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545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b="1" dirty="0">
                          <a:latin typeface="Carlito"/>
                          <a:cs typeface="Carlito"/>
                        </a:rPr>
                        <a:t>2016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77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103</a:t>
                      </a: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180</a:t>
                      </a:r>
                      <a:endParaRPr sz="140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001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b="1" dirty="0">
                          <a:latin typeface="Carlito"/>
                          <a:cs typeface="Carlito"/>
                        </a:rPr>
                        <a:t>2017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45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71</a:t>
                      </a: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116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2664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50" b="1" dirty="0">
                          <a:latin typeface="Carlito"/>
                          <a:cs typeface="Carlito"/>
                        </a:rPr>
                        <a:t>2018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19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364</a:t>
                      </a: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383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2802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b="1" dirty="0">
                          <a:latin typeface="Carlito"/>
                          <a:cs typeface="Carlito"/>
                        </a:rPr>
                        <a:t>2019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30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spc="5" dirty="0">
                          <a:latin typeface="Carlito"/>
                          <a:cs typeface="Carlito"/>
                        </a:rPr>
                        <a:t>1137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1.167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997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b="1" dirty="0">
                          <a:latin typeface="Carlito"/>
                          <a:cs typeface="Carlito"/>
                        </a:rPr>
                        <a:t>2020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0</a:t>
                      </a: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187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187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E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271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50" b="1" dirty="0">
                          <a:latin typeface="Carlito"/>
                          <a:cs typeface="Carlito"/>
                        </a:rPr>
                        <a:t>2021</a:t>
                      </a:r>
                      <a:endParaRPr sz="1050" dirty="0">
                        <a:latin typeface="Carlito"/>
                        <a:cs typeface="Carlito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53</a:t>
                      </a: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200" dirty="0">
                          <a:latin typeface="Carlito"/>
                          <a:cs typeface="Carlito"/>
                        </a:rPr>
                        <a:t>473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5" dirty="0">
                          <a:latin typeface="Carlito"/>
                          <a:cs typeface="Carlito"/>
                        </a:rPr>
                        <a:t>526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271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s-CO" sz="1050" b="1" dirty="0">
                          <a:latin typeface="Carlito"/>
                          <a:cs typeface="Carlito"/>
                        </a:rPr>
                        <a:t>2022</a:t>
                      </a:r>
                      <a:endParaRPr sz="1050" b="1" dirty="0">
                        <a:latin typeface="Carlito"/>
                        <a:cs typeface="Carlito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s-CO" sz="1200" dirty="0">
                          <a:latin typeface="Carlito"/>
                          <a:cs typeface="Carlito"/>
                        </a:rPr>
                        <a:t>29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s-CO" sz="1200" dirty="0">
                          <a:latin typeface="Carlito"/>
                          <a:cs typeface="Carlito"/>
                        </a:rPr>
                        <a:t>514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s-CO" sz="1400" dirty="0">
                          <a:latin typeface="Carlito"/>
                          <a:cs typeface="Carlito"/>
                        </a:rPr>
                        <a:t>543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271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s-CO" sz="1050" b="1" dirty="0">
                          <a:latin typeface="Carlito"/>
                          <a:cs typeface="Carlito"/>
                        </a:rPr>
                        <a:t>2023</a:t>
                      </a:r>
                      <a:endParaRPr sz="1050" b="1" dirty="0">
                        <a:latin typeface="Carlito"/>
                        <a:cs typeface="Carlito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s-CO" sz="1200" dirty="0">
                          <a:latin typeface="Carlito"/>
                          <a:cs typeface="Carlito"/>
                        </a:rPr>
                        <a:t>25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s-CO" sz="1200" dirty="0">
                          <a:latin typeface="Carlito"/>
                          <a:cs typeface="Carlito"/>
                        </a:rPr>
                        <a:t>775</a:t>
                      </a:r>
                      <a:endParaRPr sz="1200" dirty="0">
                        <a:latin typeface="Carlito"/>
                        <a:cs typeface="Carlito"/>
                      </a:endParaRPr>
                    </a:p>
                  </a:txBody>
                  <a:tcPr marL="0" marR="0" marT="3746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s-CO" sz="1400" dirty="0">
                          <a:latin typeface="Carlito"/>
                          <a:cs typeface="Carlito"/>
                        </a:rPr>
                        <a:t>800</a:t>
                      </a:r>
                      <a:endParaRPr sz="1400" dirty="0">
                        <a:latin typeface="Carlito"/>
                        <a:cs typeface="Carlito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0DE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0" name="1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649332"/>
              </p:ext>
            </p:extLst>
          </p:nvPr>
        </p:nvGraphicFramePr>
        <p:xfrm>
          <a:off x="6734727" y="2375655"/>
          <a:ext cx="403244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398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50" y="0"/>
            <a:ext cx="12191999" cy="6858000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1423852" y="1471658"/>
            <a:ext cx="92747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CO" dirty="0"/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3083037" y="100767"/>
            <a:ext cx="4924494" cy="553998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0" tIns="12192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2585">
              <a:lnSpc>
                <a:spcPct val="100000"/>
              </a:lnSpc>
              <a:spcBef>
                <a:spcPts val="960"/>
              </a:spcBef>
            </a:pPr>
            <a:r>
              <a:rPr lang="es-CO" sz="2800" b="1" spc="-1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EDUCACIÓN</a:t>
            </a:r>
            <a:r>
              <a:rPr lang="es-CO" sz="2800" b="1" spc="2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O" sz="2800" b="1" spc="-5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CONTINUA</a:t>
            </a:r>
            <a:endParaRPr lang="es-CO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9332806"/>
              </p:ext>
            </p:extLst>
          </p:nvPr>
        </p:nvGraphicFramePr>
        <p:xfrm>
          <a:off x="7031192" y="1922137"/>
          <a:ext cx="4856007" cy="3450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71" y="1247774"/>
            <a:ext cx="6303416" cy="45752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1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50" y="0"/>
            <a:ext cx="12191999" cy="6858000"/>
          </a:xfrm>
          <a:prstGeom prst="rect">
            <a:avLst/>
          </a:prstGeom>
        </p:spPr>
      </p:pic>
      <p:graphicFrame>
        <p:nvGraphicFramePr>
          <p:cNvPr id="11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978285"/>
              </p:ext>
            </p:extLst>
          </p:nvPr>
        </p:nvGraphicFramePr>
        <p:xfrm>
          <a:off x="1095037" y="2015614"/>
          <a:ext cx="5096759" cy="4450500"/>
        </p:xfrm>
        <a:graphic>
          <a:graphicData uri="http://schemas.openxmlformats.org/drawingml/2006/table">
            <a:tbl>
              <a:tblPr firstRow="1" bandRow="1"/>
              <a:tblGrid>
                <a:gridCol w="4669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86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135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95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780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394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mpd="sng">
                      <a:solidFill>
                        <a:srgbClr val="4BACC6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102870" marR="94615" indent="20066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/>
                        <a:t>GESTIÓN  </a:t>
                      </a:r>
                      <a:r>
                        <a:rPr sz="1050" spc="-5" dirty="0"/>
                        <a:t>AG</a:t>
                      </a:r>
                      <a:r>
                        <a:rPr sz="1050" dirty="0"/>
                        <a:t>R</a:t>
                      </a:r>
                      <a:r>
                        <a:rPr sz="1050" spc="5" dirty="0"/>
                        <a:t>O</a:t>
                      </a:r>
                      <a:r>
                        <a:rPr sz="1050" spc="-5" dirty="0"/>
                        <a:t>PE</a:t>
                      </a:r>
                      <a:r>
                        <a:rPr sz="1050" spc="5" dirty="0"/>
                        <a:t>C</a:t>
                      </a:r>
                      <a:r>
                        <a:rPr sz="1050" spc="-10" dirty="0"/>
                        <a:t>U</a:t>
                      </a:r>
                      <a:r>
                        <a:rPr sz="1050" spc="-5" dirty="0"/>
                        <a:t>A</a:t>
                      </a:r>
                      <a:r>
                        <a:rPr sz="1050" spc="-10" dirty="0"/>
                        <a:t>RI</a:t>
                      </a:r>
                      <a:r>
                        <a:rPr sz="1050" dirty="0"/>
                        <a:t>A</a:t>
                      </a:r>
                      <a:endParaRPr sz="1050" dirty="0">
                        <a:latin typeface="Carlito"/>
                        <a:cs typeface="Carlito"/>
                      </a:endParaRPr>
                    </a:p>
                  </a:txBody>
                  <a:tcPr marL="0" marR="0" marT="381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207645" marR="198755" indent="4826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/>
                        <a:t>GESTIÓN  C</a:t>
                      </a:r>
                      <a:r>
                        <a:rPr sz="1050" spc="5" dirty="0"/>
                        <a:t>O</a:t>
                      </a:r>
                      <a:r>
                        <a:rPr sz="1050" dirty="0"/>
                        <a:t>NT</a:t>
                      </a:r>
                      <a:r>
                        <a:rPr sz="1050" spc="-5" dirty="0"/>
                        <a:t>AB</a:t>
                      </a:r>
                      <a:r>
                        <a:rPr sz="1050" dirty="0"/>
                        <a:t>LE</a:t>
                      </a:r>
                      <a:endParaRPr sz="1050" dirty="0">
                        <a:latin typeface="Carlito"/>
                        <a:cs typeface="Carlito"/>
                      </a:endParaRPr>
                    </a:p>
                  </a:txBody>
                  <a:tcPr marL="0" marR="0" marT="381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99695" marR="92710" indent="14605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/>
                        <a:t>GESTIÓN  EMPRES</a:t>
                      </a:r>
                      <a:r>
                        <a:rPr sz="1050" spc="-5" dirty="0"/>
                        <a:t>A</a:t>
                      </a:r>
                      <a:r>
                        <a:rPr sz="1050" spc="-10" dirty="0"/>
                        <a:t>RI</a:t>
                      </a:r>
                      <a:r>
                        <a:rPr sz="1050" spc="-5" dirty="0"/>
                        <a:t>A</a:t>
                      </a:r>
                      <a:r>
                        <a:rPr sz="1050" dirty="0"/>
                        <a:t>L</a:t>
                      </a:r>
                      <a:endParaRPr sz="1050" dirty="0">
                        <a:latin typeface="Carlito"/>
                        <a:cs typeface="Carlito"/>
                      </a:endParaRPr>
                    </a:p>
                  </a:txBody>
                  <a:tcPr marL="0" marR="0" marT="381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161290" marR="153670" indent="8509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/>
                        <a:t>GESTIÓN  </a:t>
                      </a:r>
                      <a:r>
                        <a:rPr sz="1050" spc="-5" dirty="0"/>
                        <a:t>A</a:t>
                      </a:r>
                      <a:r>
                        <a:rPr sz="1050" dirty="0"/>
                        <a:t>M</a:t>
                      </a:r>
                      <a:r>
                        <a:rPr sz="1050" spc="-5" dirty="0"/>
                        <a:t>B</a:t>
                      </a:r>
                      <a:r>
                        <a:rPr sz="1050" spc="-10" dirty="0"/>
                        <a:t>I</a:t>
                      </a:r>
                      <a:r>
                        <a:rPr sz="1050" dirty="0"/>
                        <a:t>EN</a:t>
                      </a:r>
                      <a:r>
                        <a:rPr sz="1050" spc="5" dirty="0"/>
                        <a:t>T</a:t>
                      </a:r>
                      <a:r>
                        <a:rPr sz="1050" spc="-5" dirty="0"/>
                        <a:t>A</a:t>
                      </a:r>
                      <a:r>
                        <a:rPr sz="1050" dirty="0"/>
                        <a:t>L</a:t>
                      </a:r>
                      <a:endParaRPr sz="1050" dirty="0">
                        <a:latin typeface="Carlito"/>
                        <a:cs typeface="Carlito"/>
                      </a:endParaRPr>
                    </a:p>
                  </a:txBody>
                  <a:tcPr marL="0" marR="0" marT="38100" marB="0" anchor="ctr">
                    <a:lnL>
                      <a:noFill/>
                    </a:lnL>
                    <a:lnR w="12700" cmpd="sng">
                      <a:solidFill>
                        <a:srgbClr val="4BACC6"/>
                      </a:solidFill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13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R="4953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/>
                        <a:t>AÑO</a:t>
                      </a:r>
                      <a:endParaRPr sz="1050" dirty="0">
                        <a:latin typeface="Carlito"/>
                        <a:cs typeface="Carlito"/>
                      </a:endParaRPr>
                    </a:p>
                  </a:txBody>
                  <a:tcPr marL="0" marR="0" marT="38100" marB="0" anchor="ctr">
                    <a:lnL w="12700" cmpd="sng">
                      <a:solidFill>
                        <a:srgbClr val="4BACC6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/>
                        <a:t>BENEFICIARIOS</a:t>
                      </a:r>
                      <a:endParaRPr sz="1050" dirty="0">
                        <a:latin typeface="Carlito"/>
                        <a:cs typeface="Carlito"/>
                      </a:endParaRPr>
                    </a:p>
                  </a:txBody>
                  <a:tcPr marL="0" marR="0" marT="381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R="1714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/>
                        <a:t>BENEFICIADOS</a:t>
                      </a:r>
                      <a:endParaRPr sz="1050" dirty="0">
                        <a:latin typeface="Carlito"/>
                        <a:cs typeface="Carlito"/>
                      </a:endParaRPr>
                    </a:p>
                  </a:txBody>
                  <a:tcPr marL="0" marR="0" marT="381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/>
                        <a:t>BENEFICIADOS</a:t>
                      </a:r>
                      <a:endParaRPr sz="1050" dirty="0">
                        <a:latin typeface="Carlito"/>
                        <a:cs typeface="Carlito"/>
                      </a:endParaRPr>
                    </a:p>
                  </a:txBody>
                  <a:tcPr marL="0" marR="0" marT="3810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/>
                        <a:t>BENEFICIADOS</a:t>
                      </a:r>
                      <a:endParaRPr sz="1050" dirty="0">
                        <a:latin typeface="Carlito"/>
                        <a:cs typeface="Carlito"/>
                      </a:endParaRPr>
                    </a:p>
                  </a:txBody>
                  <a:tcPr marL="0" marR="0" marT="38100" marB="0" anchor="ctr">
                    <a:lnL>
                      <a:noFill/>
                    </a:lnL>
                    <a:lnR w="12700" cmpd="sng">
                      <a:solidFill>
                        <a:srgbClr val="4BACC6"/>
                      </a:solidFill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79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/>
                        <a:t>2014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 w="12700" cmpd="sng">
                      <a:solidFill>
                        <a:srgbClr val="4BACC6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/>
                        <a:t>26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/>
                        <a:t>2</a:t>
                      </a:r>
                      <a:endParaRPr sz="1050" dirty="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/>
                        <a:t>26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/>
                        <a:t>-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>
                      <a:noFill/>
                    </a:lnL>
                    <a:lnR w="12700" cmpd="sng">
                      <a:solidFill>
                        <a:srgbClr val="4BACC6"/>
                      </a:solidFill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/>
                        <a:t>2015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 w="12700" cmpd="sng">
                      <a:solidFill>
                        <a:srgbClr val="4BACC6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/>
                        <a:t>22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/>
                        <a:t>8</a:t>
                      </a:r>
                      <a:endParaRPr sz="1050" dirty="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/>
                        <a:t>5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/>
                        <a:t>-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>
                      <a:noFill/>
                    </a:lnL>
                    <a:lnR w="12700" cmpd="sng">
                      <a:solidFill>
                        <a:srgbClr val="4BACC6"/>
                      </a:solidFill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90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/>
                        <a:t>2016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 w="12700" cmpd="sng">
                      <a:solidFill>
                        <a:srgbClr val="4BACC6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/>
                        <a:t>24</a:t>
                      </a:r>
                      <a:endParaRPr sz="1050" dirty="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/>
                        <a:t>8</a:t>
                      </a:r>
                      <a:endParaRPr sz="1050" dirty="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/>
                        <a:t>54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/>
                        <a:t>-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>
                      <a:noFill/>
                    </a:lnL>
                    <a:lnR w="12700" cmpd="sng">
                      <a:solidFill>
                        <a:srgbClr val="4BACC6"/>
                      </a:solidFill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01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/>
                        <a:t>2017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 w="12700" cmpd="sng">
                      <a:solidFill>
                        <a:srgbClr val="4BACC6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/>
                        <a:t>7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/>
                        <a:t>33</a:t>
                      </a:r>
                      <a:endParaRPr sz="1050" dirty="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/>
                        <a:t>66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/>
                        <a:t>-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>
                      <a:noFill/>
                    </a:lnL>
                    <a:lnR w="12700" cmpd="sng">
                      <a:solidFill>
                        <a:srgbClr val="4BACC6"/>
                      </a:solidFill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90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/>
                        <a:t>2018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 w="12700" cmpd="sng">
                      <a:solidFill>
                        <a:srgbClr val="4BACC6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/>
                        <a:t>7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/>
                        <a:t>16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/>
                        <a:t>3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/>
                        <a:t>6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>
                      <a:noFill/>
                    </a:lnL>
                    <a:lnR w="12700" cmpd="sng">
                      <a:solidFill>
                        <a:srgbClr val="4BACC6"/>
                      </a:solidFill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90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/>
                        <a:t>2019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 w="12700" cmpd="sng">
                      <a:solidFill>
                        <a:srgbClr val="4BACC6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/>
                        <a:t>15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/>
                        <a:t>75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/>
                        <a:t>32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/>
                        <a:t>11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>
                      <a:noFill/>
                    </a:lnL>
                    <a:lnR w="12700" cmpd="sng">
                      <a:solidFill>
                        <a:srgbClr val="4BACC6"/>
                      </a:solidFill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91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/>
                        <a:t>2020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 w="12700" cmpd="sng">
                      <a:solidFill>
                        <a:srgbClr val="4BACC6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/>
                        <a:t>9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/>
                        <a:t>33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/>
                        <a:t>4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50" dirty="0"/>
                        <a:t>10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38100" marB="0">
                    <a:lnL>
                      <a:noFill/>
                    </a:lnL>
                    <a:lnR w="12700" cmpd="sng">
                      <a:solidFill>
                        <a:srgbClr val="4BACC6"/>
                      </a:solidFill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9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50" dirty="0"/>
                        <a:t>2021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38735" marB="0">
                    <a:lnL w="12700" cmpd="sng">
                      <a:solidFill>
                        <a:srgbClr val="4BACC6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50" dirty="0"/>
                        <a:t>11</a:t>
                      </a:r>
                      <a:endParaRPr sz="1050" dirty="0">
                        <a:latin typeface="Carlito"/>
                        <a:cs typeface="Carlito"/>
                      </a:endParaRPr>
                    </a:p>
                  </a:txBody>
                  <a:tcPr marL="0" marR="0" marT="38735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50" dirty="0"/>
                        <a:t>22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38735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50" dirty="0"/>
                        <a:t>8</a:t>
                      </a:r>
                      <a:endParaRPr sz="1050">
                        <a:latin typeface="Carlito"/>
                        <a:cs typeface="Carlito"/>
                      </a:endParaRPr>
                    </a:p>
                  </a:txBody>
                  <a:tcPr marL="0" marR="0" marT="38735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050" dirty="0"/>
                        <a:t>40</a:t>
                      </a:r>
                      <a:endParaRPr sz="1050" dirty="0">
                        <a:latin typeface="Carlito"/>
                        <a:cs typeface="Carlito"/>
                      </a:endParaRPr>
                    </a:p>
                  </a:txBody>
                  <a:tcPr marL="0" marR="0" marT="38735" marB="0">
                    <a:lnL>
                      <a:noFill/>
                    </a:lnL>
                    <a:lnR w="12700" cmpd="sng">
                      <a:solidFill>
                        <a:srgbClr val="4BACC6"/>
                      </a:solidFill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9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s-CO" sz="1050" dirty="0">
                          <a:latin typeface="Carlito"/>
                          <a:cs typeface="Carlito"/>
                        </a:rPr>
                        <a:t>2022</a:t>
                      </a:r>
                      <a:endParaRPr sz="1050" dirty="0">
                        <a:latin typeface="Carlito"/>
                        <a:cs typeface="Carlito"/>
                      </a:endParaRPr>
                    </a:p>
                  </a:txBody>
                  <a:tcPr marL="0" marR="0" marT="38735" marB="0">
                    <a:lnL w="12700" cmpd="sng">
                      <a:solidFill>
                        <a:srgbClr val="4BACC6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s-CO" sz="1050" dirty="0">
                          <a:latin typeface="Carlito"/>
                          <a:cs typeface="Carlito"/>
                        </a:rPr>
                        <a:t>13</a:t>
                      </a:r>
                      <a:endParaRPr sz="1050" dirty="0">
                        <a:latin typeface="Carlito"/>
                        <a:cs typeface="Carlito"/>
                      </a:endParaRPr>
                    </a:p>
                  </a:txBody>
                  <a:tcPr marL="0" marR="0" marT="38735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s-CO" sz="1050" dirty="0">
                          <a:latin typeface="Carlito"/>
                          <a:cs typeface="Carlito"/>
                        </a:rPr>
                        <a:t>28</a:t>
                      </a:r>
                      <a:endParaRPr sz="1050" dirty="0">
                        <a:latin typeface="Carlito"/>
                        <a:cs typeface="Carlito"/>
                      </a:endParaRPr>
                    </a:p>
                  </a:txBody>
                  <a:tcPr marL="0" marR="0" marT="38735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s-CO" sz="1050" dirty="0">
                          <a:latin typeface="Carlito"/>
                          <a:cs typeface="Carlito"/>
                        </a:rPr>
                        <a:t>7</a:t>
                      </a:r>
                      <a:endParaRPr sz="1050" dirty="0">
                        <a:latin typeface="Carlito"/>
                        <a:cs typeface="Carlito"/>
                      </a:endParaRPr>
                    </a:p>
                  </a:txBody>
                  <a:tcPr marL="0" marR="0" marT="38735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s-CO" sz="1050" dirty="0">
                          <a:latin typeface="Carlito"/>
                          <a:cs typeface="Carlito"/>
                        </a:rPr>
                        <a:t>9</a:t>
                      </a:r>
                      <a:endParaRPr sz="1050" dirty="0">
                        <a:latin typeface="Carlito"/>
                        <a:cs typeface="Carlito"/>
                      </a:endParaRPr>
                    </a:p>
                  </a:txBody>
                  <a:tcPr marL="0" marR="0" marT="38735" marB="0">
                    <a:lnL>
                      <a:noFill/>
                    </a:lnL>
                    <a:lnR w="12700" cmpd="sng">
                      <a:solidFill>
                        <a:srgbClr val="4BACC6"/>
                      </a:solidFill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9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s-CO" sz="1050" dirty="0">
                          <a:latin typeface="Carlito"/>
                          <a:cs typeface="Carlito"/>
                        </a:rPr>
                        <a:t>2023</a:t>
                      </a:r>
                      <a:endParaRPr sz="1050" dirty="0">
                        <a:latin typeface="Carlito"/>
                        <a:cs typeface="Carlito"/>
                      </a:endParaRPr>
                    </a:p>
                  </a:txBody>
                  <a:tcPr marL="0" marR="0" marT="38735" marB="0">
                    <a:lnL w="12700" cmpd="sng">
                      <a:solidFill>
                        <a:srgbClr val="4BACC6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s-CO" sz="1050" dirty="0">
                          <a:latin typeface="Carlito"/>
                          <a:cs typeface="Carlito"/>
                        </a:rPr>
                        <a:t>7</a:t>
                      </a:r>
                      <a:endParaRPr sz="1050" dirty="0">
                        <a:latin typeface="Carlito"/>
                        <a:cs typeface="Carlito"/>
                      </a:endParaRPr>
                    </a:p>
                  </a:txBody>
                  <a:tcPr marL="0" marR="0" marT="38735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s-CO" sz="1050" dirty="0">
                          <a:latin typeface="Carlito"/>
                          <a:cs typeface="Carlito"/>
                        </a:rPr>
                        <a:t>31</a:t>
                      </a:r>
                      <a:endParaRPr sz="1050" dirty="0">
                        <a:latin typeface="Carlito"/>
                        <a:cs typeface="Carlito"/>
                      </a:endParaRPr>
                    </a:p>
                  </a:txBody>
                  <a:tcPr marL="0" marR="0" marT="38735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s-CO" sz="1050" dirty="0">
                          <a:latin typeface="Carlito"/>
                          <a:cs typeface="Carlito"/>
                        </a:rPr>
                        <a:t>10</a:t>
                      </a:r>
                      <a:endParaRPr sz="1050" dirty="0">
                        <a:latin typeface="Carlito"/>
                        <a:cs typeface="Carlito"/>
                      </a:endParaRPr>
                    </a:p>
                  </a:txBody>
                  <a:tcPr marL="0" marR="0" marT="38735" marB="0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s-CO" sz="1050" dirty="0">
                          <a:latin typeface="Carlito"/>
                          <a:cs typeface="Carlito"/>
                        </a:rPr>
                        <a:t>11</a:t>
                      </a:r>
                      <a:endParaRPr sz="1050" dirty="0">
                        <a:latin typeface="Carlito"/>
                        <a:cs typeface="Carlito"/>
                      </a:endParaRPr>
                    </a:p>
                  </a:txBody>
                  <a:tcPr marL="0" marR="0" marT="38735" marB="0">
                    <a:lnL>
                      <a:noFill/>
                    </a:lnL>
                    <a:lnR w="12700" cmpd="sng">
                      <a:solidFill>
                        <a:srgbClr val="4BACC6"/>
                      </a:solidFill>
                    </a:lnR>
                    <a:lnT w="12700" cmpd="sng">
                      <a:solidFill>
                        <a:srgbClr val="4BACC6"/>
                      </a:solidFill>
                    </a:lnT>
                    <a:lnB w="12700" cmpd="sng">
                      <a:solidFill>
                        <a:srgbClr val="4BACC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" name="object 8"/>
          <p:cNvSpPr txBox="1"/>
          <p:nvPr/>
        </p:nvSpPr>
        <p:spPr>
          <a:xfrm>
            <a:off x="2126411" y="941863"/>
            <a:ext cx="6901962" cy="7514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F81BD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730115" algn="l"/>
              </a:tabLst>
              <a:defRPr/>
            </a:pP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Cursos de nivelación</a:t>
            </a:r>
            <a:r>
              <a:rPr kumimoji="0" sz="2400" b="1" i="0" u="none" strike="noStrike" kern="0" cap="none" spc="15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kumimoji="0" sz="2400" b="1" i="0" u="none" strike="noStrike" kern="0" cap="none" spc="15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CO" sz="2400" b="1" i="0" u="none" strike="noStrike" kern="0" cap="none" spc="-5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tecnólogos </a:t>
            </a: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del SENA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kumimoji="0" sz="2400" b="1" i="0" u="none" strike="noStrike" kern="0" cap="none" spc="-5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kumimoji="0" sz="2400" b="1" i="0" u="none" strike="noStrike" kern="0" cap="none" spc="-10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CO" sz="2400" b="1" i="0" u="none" strike="noStrike" kern="0" cap="none" spc="-5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otras 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IES</a:t>
            </a:r>
          </a:p>
        </p:txBody>
      </p:sp>
      <p:sp>
        <p:nvSpPr>
          <p:cNvPr id="13" name="object 14"/>
          <p:cNvSpPr/>
          <p:nvPr/>
        </p:nvSpPr>
        <p:spPr>
          <a:xfrm>
            <a:off x="2763492" y="325201"/>
            <a:ext cx="5627801" cy="507491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" lastClr="FFFFFF"/>
            </a:solidFill>
          </a:ln>
        </p:spPr>
        <p:txBody>
          <a:bodyPr wrap="square" lIns="0" tIns="0" rIns="0" bIns="0" rtlCol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0" cap="none" spc="-1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cs typeface="Arial"/>
              </a:rPr>
              <a:t>EDUCACIÓN</a:t>
            </a:r>
            <a:r>
              <a:rPr kumimoji="0" lang="es-CO" sz="3200" b="1" i="0" u="none" strike="noStrike" kern="0" cap="none" spc="25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s-CO" sz="3200" b="1" i="0" u="none" strike="noStrike" kern="0" cap="none" spc="-5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cs typeface="Arial"/>
              </a:rPr>
              <a:t>CONTINUA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</a:endParaRPr>
          </a:p>
        </p:txBody>
      </p:sp>
      <p:graphicFrame>
        <p:nvGraphicFramePr>
          <p:cNvPr id="14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679147"/>
              </p:ext>
            </p:extLst>
          </p:nvPr>
        </p:nvGraphicFramePr>
        <p:xfrm>
          <a:off x="6754473" y="2539426"/>
          <a:ext cx="4753903" cy="3809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38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50" y="0"/>
            <a:ext cx="12191999" cy="6858000"/>
          </a:xfrm>
          <a:prstGeom prst="rect">
            <a:avLst/>
          </a:prstGeom>
        </p:spPr>
      </p:pic>
      <p:sp>
        <p:nvSpPr>
          <p:cNvPr id="7" name="object 3"/>
          <p:cNvSpPr txBox="1">
            <a:spLocks/>
          </p:cNvSpPr>
          <p:nvPr/>
        </p:nvSpPr>
        <p:spPr>
          <a:xfrm>
            <a:off x="1646003" y="385776"/>
            <a:ext cx="8830492" cy="655949"/>
          </a:xfrm>
          <a:prstGeom prst="rect">
            <a:avLst/>
          </a:prstGeom>
          <a:solidFill>
            <a:sysClr val="window" lastClr="FFFFFF"/>
          </a:solidFill>
          <a:ln w="9144">
            <a:solidFill>
              <a:sysClr val="window" lastClr="FFFFFF"/>
            </a:solidFill>
          </a:ln>
        </p:spPr>
        <p:txBody>
          <a:bodyPr vert="horz" wrap="square" lIns="0" tIns="161925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07670" marR="0" lvl="0" indent="0" algn="ctr" defTabSz="914400" rtl="0" eaLnBrk="1" fontAlgn="auto" latinLnBrk="0" hangingPunct="1">
              <a:lnSpc>
                <a:spcPct val="100000"/>
              </a:lnSpc>
              <a:spcBef>
                <a:spcPts val="12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0" i="0" u="none" strike="noStrike" kern="1200" cap="none" spc="-5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cs typeface="Arial"/>
              </a:rPr>
              <a:t>INGRESOS Y </a:t>
            </a:r>
            <a:r>
              <a:rPr kumimoji="0" lang="es-CO" sz="3200" b="0" i="0" u="none" strike="noStrike" kern="1200" cap="none" spc="-1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cs typeface="Arial"/>
              </a:rPr>
              <a:t>EGRESOS </a:t>
            </a:r>
            <a:r>
              <a:rPr kumimoji="0" lang="es-CO" sz="3200" b="0" i="0" u="none" strike="noStrike" kern="1200" cap="none" spc="-5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cs typeface="Arial"/>
              </a:rPr>
              <a:t>POR</a:t>
            </a:r>
            <a:r>
              <a:rPr kumimoji="0" lang="es-CO" sz="3200" b="0" i="0" u="none" strike="noStrike" kern="1200" cap="none" spc="5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s-CO" sz="3200" b="0" i="0" u="none" strike="noStrike" kern="1200" cap="none" spc="-5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/>
                <a:cs typeface="Arial"/>
              </a:rPr>
              <a:t>EXTENSIÓN</a:t>
            </a:r>
            <a:endParaRPr kumimoji="0" lang="es-CO" sz="32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519471"/>
              </p:ext>
            </p:extLst>
          </p:nvPr>
        </p:nvGraphicFramePr>
        <p:xfrm>
          <a:off x="890708" y="1858532"/>
          <a:ext cx="5170541" cy="4479208"/>
        </p:xfrm>
        <a:graphic>
          <a:graphicData uri="http://schemas.openxmlformats.org/drawingml/2006/table">
            <a:tbl>
              <a:tblPr/>
              <a:tblGrid>
                <a:gridCol w="10366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14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06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06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911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17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rtl="0" fontAlgn="ctr"/>
                      <a:endParaRPr lang="es-CO" sz="105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192881" marR="7144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INGRESOS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EGRESOS</a:t>
                      </a:r>
                    </a:p>
                  </a:txBody>
                  <a:tcPr marL="192881" marR="7144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RENTABILIDAD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33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34.919.058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19.931.300</a:t>
                      </a:r>
                    </a:p>
                  </a:txBody>
                  <a:tcPr marL="192881" marR="7144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14.987.758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43%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33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39.955.247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21.982.276</a:t>
                      </a:r>
                    </a:p>
                  </a:txBody>
                  <a:tcPr marL="192881" marR="7144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17.972.971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45%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33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93.376.437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52.497.243</a:t>
                      </a:r>
                    </a:p>
                  </a:txBody>
                  <a:tcPr marL="192881" marR="7144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40.879.194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44%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33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45.638.265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33.490.651</a:t>
                      </a:r>
                    </a:p>
                  </a:txBody>
                  <a:tcPr marL="192881" marR="7144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12.147.614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27%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33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136.341.170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72.459.017</a:t>
                      </a:r>
                    </a:p>
                  </a:txBody>
                  <a:tcPr marL="192881" marR="7144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63.882.154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47%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33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134.599.808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69.991.900</a:t>
                      </a:r>
                    </a:p>
                  </a:txBody>
                  <a:tcPr marL="192881" marR="7144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64.607.908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48%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33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24.578.367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15.975.938</a:t>
                      </a:r>
                    </a:p>
                  </a:txBody>
                  <a:tcPr marL="192881" marR="7144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8.602.429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35%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033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283.475.000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130.400.000</a:t>
                      </a:r>
                    </a:p>
                  </a:txBody>
                  <a:tcPr marL="128588" marR="7144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153.075.000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54%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7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rlito"/>
                        </a:rPr>
                        <a:t>2022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Carlito"/>
                        </a:rPr>
                        <a:t>195.091.408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rlito"/>
                        </a:rPr>
                        <a:t>134.613.072</a:t>
                      </a:r>
                    </a:p>
                  </a:txBody>
                  <a:tcPr marL="128588" marR="7144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rlito"/>
                        </a:rPr>
                        <a:t>60.478.336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31%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17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rlito"/>
                        </a:rPr>
                        <a:t>2023</a:t>
                      </a:r>
                    </a:p>
                  </a:txBody>
                  <a:tcPr marL="7144" marR="7144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rlito"/>
                        </a:rPr>
                        <a:t>221.944.000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rlito"/>
                        </a:rPr>
                        <a:t>122.069.200</a:t>
                      </a:r>
                    </a:p>
                  </a:txBody>
                  <a:tcPr marL="128588" marR="7144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rlito"/>
                        </a:rPr>
                        <a:t>99.874.800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rtl="0" fontAlgn="ctr"/>
                      <a:r>
                        <a:rPr lang="es-CO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45%</a:t>
                      </a:r>
                    </a:p>
                  </a:txBody>
                  <a:tcPr marL="7144" marR="7144" marT="9525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1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397927"/>
              </p:ext>
            </p:extLst>
          </p:nvPr>
        </p:nvGraphicFramePr>
        <p:xfrm>
          <a:off x="6256650" y="2505354"/>
          <a:ext cx="5204665" cy="335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2953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878130"/>
              </p:ext>
            </p:extLst>
          </p:nvPr>
        </p:nvGraphicFramePr>
        <p:xfrm>
          <a:off x="659705" y="748430"/>
          <a:ext cx="10872591" cy="53611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952246"/>
                <a:gridCol w="3323300"/>
                <a:gridCol w="919409"/>
                <a:gridCol w="919409"/>
                <a:gridCol w="919409"/>
                <a:gridCol w="919409"/>
                <a:gridCol w="919409"/>
              </a:tblGrid>
              <a:tr h="39821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CO" sz="1800" u="none" strike="noStrike" dirty="0">
                          <a:effectLst/>
                        </a:rPr>
                        <a:t>EJECUCIÓN DE PROYECTOS DE PROYECCIÓN SOCIAL 2019 - 2023</a:t>
                      </a:r>
                      <a:endParaRPr lang="es-CO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3" marR="8693" marT="8693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227552"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93" marR="8693" marT="8693" marB="0" anchor="b"/>
                </a:tc>
              </a:tr>
              <a:tr h="22755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DEL </a:t>
                      </a:r>
                      <a:r>
                        <a:rPr lang="es-CO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ENTIDAD O LUGAR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2019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2020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2021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2022</a:t>
                      </a:r>
                      <a:endParaRPr lang="es-CO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 2023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</a:tr>
              <a:tr h="45510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SANIDAD Y BIENESTAR </a:t>
                      </a:r>
                      <a:r>
                        <a:rPr lang="es-CO" sz="1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ANIMAL.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ASOCIACIÓN DE CARRETILLEROS DE LOS MUNICIPIOS DE ROLDANILLO Y ZARZAL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</a:tr>
              <a:tr h="45510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ESTERILIZACIÓN MASIVA DE CANINOS Y </a:t>
                      </a:r>
                      <a:r>
                        <a:rPr lang="es-CO" sz="1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FELINOS.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GRANJA CEDEAGRO - INTEP ROLDANILLO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331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</a:tr>
              <a:tr h="45510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EXPRESIÓN ARTÍSTICA EN LA </a:t>
                      </a:r>
                      <a:r>
                        <a:rPr lang="es-CO" sz="1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INSTITUCIÓN EDUCATIVA BELISARIO PEÑA PIÑEIRO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b"/>
                </a:tc>
              </a:tr>
              <a:tr h="682657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PRODUCCIÓN DE ABONOS ORGÁNICOS EN LA BIOFÁBRICA </a:t>
                      </a:r>
                      <a:r>
                        <a:rPr lang="es-CO" sz="1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ROLDANILLO.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GRANJA CEDEAGRO - INTEP ROLDANILLO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</a:tr>
              <a:tr h="45510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JORNADAS DE REFORESTACIÓN DE LA CUENCA DEL RÍO </a:t>
                      </a:r>
                      <a:r>
                        <a:rPr lang="es-CO" sz="1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ROLDANILLO.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RIO ROLDANILLO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</a:tr>
              <a:tr h="455106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CAPACITACIÓN A EXCOMBATIENTES EN PROCESO DE </a:t>
                      </a:r>
                      <a:r>
                        <a:rPr lang="es-CO" sz="1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REINTEGRCIÓN.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MUNICIPIOS DE LA UNIÓN Y TORO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</a:tr>
              <a:tr h="1137762">
                <a:tc>
                  <a:txBody>
                    <a:bodyPr/>
                    <a:lstStyle/>
                    <a:p>
                      <a:pPr algn="l" fontAlgn="ctr"/>
                      <a:r>
                        <a:rPr lang="es-CO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 DE VALOR A GREGADO A MATERIAS PRIMAS DE ORIGEN AGROPECUARIO (ESTANDARIZACIÓN DE PROCESOS EN LA PLANTA </a:t>
                      </a:r>
                      <a:r>
                        <a:rPr lang="es-CO" sz="1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AGROINDUSTRIAL.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PLANTA DE PROCESOS AGROINDUSTRIALES - GRANJA CEDEAGRO ROLDANILLO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917</a:t>
                      </a:r>
                      <a:endParaRPr lang="es-CO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</a:tr>
              <a:tr h="4118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1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708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CO" sz="10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1.473 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693" marR="8693" marT="869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558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3441" cy="6858000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606731" y="457199"/>
            <a:ext cx="8725989" cy="86750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2400" b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CONTRATOS  SUSCRITOS CON ALCALDÍAS - AÑO 2023</a:t>
            </a: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1008517160"/>
              </p:ext>
            </p:extLst>
          </p:nvPr>
        </p:nvGraphicFramePr>
        <p:xfrm>
          <a:off x="1734968" y="1502229"/>
          <a:ext cx="8597752" cy="489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0103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2140564" y="260648"/>
            <a:ext cx="7560840" cy="119468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2400" b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CONTRATOS  SUSCRITOS CON GOBERNACIÓN DEL VALLE Y FUNDACIÓN AVE FÉNIX - AÑO 2023</a:t>
            </a: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419634758"/>
              </p:ext>
            </p:extLst>
          </p:nvPr>
        </p:nvGraphicFramePr>
        <p:xfrm>
          <a:off x="1619794" y="1831761"/>
          <a:ext cx="8297634" cy="468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5462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645920" y="226223"/>
            <a:ext cx="7641770" cy="954107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DIPLOMADO EN GESTIÓN AMBIENTAL </a:t>
            </a:r>
          </a:p>
          <a:p>
            <a:pPr algn="ctr"/>
            <a:r>
              <a:rPr lang="es-CO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COMUNITARIA – 2022-2023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980" y="1365728"/>
            <a:ext cx="4811650" cy="508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21394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ici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cin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ici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ici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cin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ici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573</Words>
  <Application>Microsoft Office PowerPoint</Application>
  <PresentationFormat>Personalizado</PresentationFormat>
  <Paragraphs>279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Pabon</dc:creator>
  <cp:lastModifiedBy>Extension</cp:lastModifiedBy>
  <cp:revision>54</cp:revision>
  <dcterms:created xsi:type="dcterms:W3CDTF">2024-02-21T16:24:08Z</dcterms:created>
  <dcterms:modified xsi:type="dcterms:W3CDTF">2024-06-04T22:34:02Z</dcterms:modified>
</cp:coreProperties>
</file>