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5.xml" ContentType="application/vnd.openxmlformats-officedocument.drawingml.chart+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6.xml" ContentType="application/vnd.openxmlformats-officedocument.drawingml.chart+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2" roundtripDataSignature="AMtx7mjLAq3Swf7FBlMoqWgq4d5zYbf8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EE1794-305A-4D41-9306-B8CCA0B07387}">
  <a:tblStyle styleId="{B3EE1794-305A-4D41-9306-B8CCA0B0738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F994AF3-8E30-46E1-9305-AC3052946A3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476BC13-FE5C-4D98-AF00-24F21175B148}" styleName="Table_2">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8EBF5"/>
          </a:solidFill>
        </a:fill>
      </a:tcStyle>
    </a:band1H>
    <a:band2H>
      <a:tcTxStyle/>
      <a:tcStyle>
        <a:tcBdr/>
      </a:tcStyle>
    </a:band2H>
    <a:band1V>
      <a:tcTxStyle/>
      <a:tcStyle>
        <a:tcBdr/>
        <a:fill>
          <a:solidFill>
            <a:srgbClr val="E8EBF5"/>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794" autoAdjust="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customschemas.google.com/relationships/presentationmetadata" Target="meta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dirty="0"/>
              <a:t>RECURSOS GESTIONADOS ANTE ENTIDADES</a:t>
            </a:r>
            <a:r>
              <a:rPr lang="en-US" baseline="0" dirty="0"/>
              <a:t> PRIVADAS</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Ventas</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BBA0-4BDB-9E52-2A3AF1F6B302}"/>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BBA0-4BDB-9E52-2A3AF1F6B30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Hoja1!$A$2:$A$3</c:f>
              <c:strCache>
                <c:ptCount val="2"/>
                <c:pt idx="0">
                  <c:v>Fundación Corazón de Caña</c:v>
                </c:pt>
                <c:pt idx="1">
                  <c:v>FUNDEAGRO</c:v>
                </c:pt>
              </c:strCache>
            </c:strRef>
          </c:cat>
          <c:val>
            <c:numRef>
              <c:f>Hoja1!$B$2:$B$3</c:f>
              <c:numCache>
                <c:formatCode>"$"#,##0_);[Red]\("$"#,##0\)</c:formatCode>
                <c:ptCount val="2"/>
                <c:pt idx="0">
                  <c:v>388466250</c:v>
                </c:pt>
                <c:pt idx="1">
                  <c:v>64902530</c:v>
                </c:pt>
              </c:numCache>
            </c:numRef>
          </c:val>
          <c:extLst>
            <c:ext xmlns:c16="http://schemas.microsoft.com/office/drawing/2014/chart" uri="{C3380CC4-5D6E-409C-BE32-E72D297353CC}">
              <c16:uniqueId val="{00000004-BBA0-4BDB-9E52-2A3AF1F6B302}"/>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'TOTAL ENTIDADES'!$B$4</c:f>
              <c:strCache>
                <c:ptCount val="1"/>
                <c:pt idx="0">
                  <c:v>Ministerio de Educación Nacional</c:v>
                </c:pt>
              </c:strCache>
            </c:strRef>
          </c:tx>
          <c:spPr>
            <a:solidFill>
              <a:schemeClr val="accent1"/>
            </a:solidFill>
            <a:ln>
              <a:noFill/>
            </a:ln>
            <a:effectLst/>
            <a:sp3d/>
          </c:spPr>
          <c:invertIfNegative val="0"/>
          <c:dLbls>
            <c:dLbl>
              <c:idx val="0"/>
              <c:layout>
                <c:manualLayout>
                  <c:x val="-4.0560003423780506E-17"/>
                  <c:y val="6.9284039466807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36-4141-A4AE-709AF13D2116}"/>
                </c:ext>
              </c:extLst>
            </c:dLbl>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'TOTAL ENTIDADES'!$C$4</c:f>
              <c:numCache>
                <c:formatCode>_-"$"\ * #,##0_-;\-"$"\ * #,##0_-;_-"$"\ * "-"??_-;_-@_-</c:formatCode>
                <c:ptCount val="1"/>
                <c:pt idx="0">
                  <c:v>15725037503</c:v>
                </c:pt>
              </c:numCache>
            </c:numRef>
          </c:val>
          <c:extLst>
            <c:ext xmlns:c16="http://schemas.microsoft.com/office/drawing/2014/chart" uri="{C3380CC4-5D6E-409C-BE32-E72D297353CC}">
              <c16:uniqueId val="{00000001-0136-4141-A4AE-709AF13D2116}"/>
            </c:ext>
          </c:extLst>
        </c:ser>
        <c:ser>
          <c:idx val="1"/>
          <c:order val="1"/>
          <c:tx>
            <c:strRef>
              <c:f>'TOTAL ENTIDADES'!$B$5</c:f>
              <c:strCache>
                <c:ptCount val="1"/>
                <c:pt idx="0">
                  <c:v>Gobernación del Valle del Cauca</c:v>
                </c:pt>
              </c:strCache>
            </c:strRef>
          </c:tx>
          <c:spPr>
            <a:solidFill>
              <a:schemeClr val="accent2"/>
            </a:solidFill>
            <a:ln>
              <a:noFill/>
            </a:ln>
            <a:effectLst/>
            <a:sp3d/>
          </c:spPr>
          <c:invertIfNegative val="0"/>
          <c:dLbls>
            <c:dLbl>
              <c:idx val="0"/>
              <c:layout>
                <c:manualLayout>
                  <c:x val="-1.1061946902654867E-2"/>
                  <c:y val="9.6997655253530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36-4141-A4AE-709AF13D2116}"/>
                </c:ext>
              </c:extLst>
            </c:dLbl>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'TOTAL ENTIDADES'!$C$5</c:f>
              <c:numCache>
                <c:formatCode>_-"$"\ * #,##0_-;\-"$"\ * #,##0_-;_-"$"\ * "-"??_-;_-@_-</c:formatCode>
                <c:ptCount val="1"/>
                <c:pt idx="0">
                  <c:v>1411800000</c:v>
                </c:pt>
              </c:numCache>
            </c:numRef>
          </c:val>
          <c:extLst>
            <c:ext xmlns:c16="http://schemas.microsoft.com/office/drawing/2014/chart" uri="{C3380CC4-5D6E-409C-BE32-E72D297353CC}">
              <c16:uniqueId val="{00000003-0136-4141-A4AE-709AF13D2116}"/>
            </c:ext>
          </c:extLst>
        </c:ser>
        <c:ser>
          <c:idx val="2"/>
          <c:order val="2"/>
          <c:tx>
            <c:strRef>
              <c:f>'TOTAL ENTIDADES'!$B$6</c:f>
              <c:strCache>
                <c:ptCount val="1"/>
                <c:pt idx="0">
                  <c:v>Alcaldías</c:v>
                </c:pt>
              </c:strCache>
            </c:strRef>
          </c:tx>
          <c:spPr>
            <a:solidFill>
              <a:schemeClr val="accent3"/>
            </a:solidFill>
            <a:ln>
              <a:noFill/>
            </a:ln>
            <a:effectLst/>
            <a:sp3d/>
          </c:spPr>
          <c:invertIfNegative val="0"/>
          <c:dLbls>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'TOTAL ENTIDADES'!$C$6</c:f>
              <c:numCache>
                <c:formatCode>_-"$"\ * #,##0_-;\-"$"\ * #,##0_-;_-"$"\ * "-"??_-;_-@_-</c:formatCode>
                <c:ptCount val="1"/>
                <c:pt idx="0">
                  <c:v>300475600</c:v>
                </c:pt>
              </c:numCache>
            </c:numRef>
          </c:val>
          <c:extLst>
            <c:ext xmlns:c16="http://schemas.microsoft.com/office/drawing/2014/chart" uri="{C3380CC4-5D6E-409C-BE32-E72D297353CC}">
              <c16:uniqueId val="{00000004-0136-4141-A4AE-709AF13D2116}"/>
            </c:ext>
          </c:extLst>
        </c:ser>
        <c:ser>
          <c:idx val="3"/>
          <c:order val="3"/>
          <c:tx>
            <c:strRef>
              <c:f>'TOTAL ENTIDADES'!$B$7</c:f>
              <c:strCache>
                <c:ptCount val="1"/>
                <c:pt idx="0">
                  <c:v>Entidades Privadas</c:v>
                </c:pt>
              </c:strCache>
            </c:strRef>
          </c:tx>
          <c:spPr>
            <a:solidFill>
              <a:schemeClr val="accent4"/>
            </a:solidFill>
            <a:ln>
              <a:noFill/>
            </a:ln>
            <a:effectLst/>
            <a:sp3d/>
          </c:spPr>
          <c:invertIfNegative val="0"/>
          <c:dLbls>
            <c:dLbl>
              <c:idx val="0"/>
              <c:layout>
                <c:manualLayout>
                  <c:x val="1.9911504424778681E-2"/>
                  <c:y val="-1.27019271685014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36-4141-A4AE-709AF13D211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'TOTAL ENTIDADES'!$C$7</c:f>
              <c:numCache>
                <c:formatCode>_-"$"\ * #,##0_-;\-"$"\ * #,##0_-;_-"$"\ * "-"??_-;_-@_-</c:formatCode>
                <c:ptCount val="1"/>
                <c:pt idx="0">
                  <c:v>453368780</c:v>
                </c:pt>
              </c:numCache>
            </c:numRef>
          </c:val>
          <c:extLst>
            <c:ext xmlns:c16="http://schemas.microsoft.com/office/drawing/2014/chart" uri="{C3380CC4-5D6E-409C-BE32-E72D297353CC}">
              <c16:uniqueId val="{00000006-0136-4141-A4AE-709AF13D2116}"/>
            </c:ext>
          </c:extLst>
        </c:ser>
        <c:dLbls>
          <c:showLegendKey val="0"/>
          <c:showVal val="1"/>
          <c:showCatName val="0"/>
          <c:showSerName val="0"/>
          <c:showPercent val="0"/>
          <c:showBubbleSize val="0"/>
        </c:dLbls>
        <c:gapWidth val="150"/>
        <c:shape val="box"/>
        <c:axId val="50748223"/>
        <c:axId val="1934089599"/>
        <c:axId val="0"/>
      </c:bar3DChart>
      <c:catAx>
        <c:axId val="50748223"/>
        <c:scaling>
          <c:orientation val="minMax"/>
        </c:scaling>
        <c:delete val="1"/>
        <c:axPos val="b"/>
        <c:numFmt formatCode="General" sourceLinked="1"/>
        <c:majorTickMark val="none"/>
        <c:minorTickMark val="none"/>
        <c:tickLblPos val="nextTo"/>
        <c:crossAx val="1934089599"/>
        <c:crosses val="autoZero"/>
        <c:auto val="1"/>
        <c:lblAlgn val="ctr"/>
        <c:lblOffset val="100"/>
        <c:noMultiLvlLbl val="0"/>
      </c:catAx>
      <c:valAx>
        <c:axId val="193408959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748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Asistentes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Hoja1!$B$2:$B$10</c:f>
              <c:strCache>
                <c:ptCount val="9"/>
                <c:pt idx="0">
                  <c:v>INTEP</c:v>
                </c:pt>
                <c:pt idx="1">
                  <c:v>UNIVALLE</c:v>
                </c:pt>
                <c:pt idx="2">
                  <c:v>AIC</c:v>
                </c:pt>
                <c:pt idx="3">
                  <c:v>CIAF</c:v>
                </c:pt>
                <c:pt idx="4">
                  <c:v>UN</c:v>
                </c:pt>
                <c:pt idx="5">
                  <c:v>NSC</c:v>
                </c:pt>
                <c:pt idx="6">
                  <c:v>PONCE</c:v>
                </c:pt>
                <c:pt idx="7">
                  <c:v>GNV</c:v>
                </c:pt>
                <c:pt idx="8">
                  <c:v>NSG</c:v>
                </c:pt>
              </c:strCache>
            </c:strRef>
          </c:cat>
          <c:val>
            <c:numRef>
              <c:f>Hoja1!$C$2:$C$10</c:f>
              <c:numCache>
                <c:formatCode>General</c:formatCode>
                <c:ptCount val="9"/>
                <c:pt idx="0">
                  <c:v>203</c:v>
                </c:pt>
                <c:pt idx="1">
                  <c:v>29</c:v>
                </c:pt>
                <c:pt idx="2">
                  <c:v>10</c:v>
                </c:pt>
                <c:pt idx="3">
                  <c:v>6</c:v>
                </c:pt>
                <c:pt idx="4">
                  <c:v>2</c:v>
                </c:pt>
                <c:pt idx="5">
                  <c:v>11</c:v>
                </c:pt>
                <c:pt idx="6">
                  <c:v>4</c:v>
                </c:pt>
                <c:pt idx="7">
                  <c:v>4</c:v>
                </c:pt>
                <c:pt idx="8">
                  <c:v>4</c:v>
                </c:pt>
              </c:numCache>
            </c:numRef>
          </c:val>
          <c:extLst>
            <c:ext xmlns:c16="http://schemas.microsoft.com/office/drawing/2014/chart" uri="{C3380CC4-5D6E-409C-BE32-E72D297353CC}">
              <c16:uniqueId val="{00000000-D792-4B64-9C16-A006FCDD0D4C}"/>
            </c:ext>
          </c:extLst>
        </c:ser>
        <c:dLbls>
          <c:dLblPos val="outEnd"/>
          <c:showLegendKey val="0"/>
          <c:showVal val="1"/>
          <c:showCatName val="0"/>
          <c:showSerName val="0"/>
          <c:showPercent val="0"/>
          <c:showBubbleSize val="0"/>
        </c:dLbls>
        <c:gapWidth val="219"/>
        <c:overlap val="-27"/>
        <c:axId val="1361372144"/>
        <c:axId val="1466318224"/>
      </c:barChart>
      <c:catAx>
        <c:axId val="136137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66318224"/>
        <c:crosses val="autoZero"/>
        <c:auto val="1"/>
        <c:lblAlgn val="ctr"/>
        <c:lblOffset val="100"/>
        <c:noMultiLvlLbl val="0"/>
      </c:catAx>
      <c:valAx>
        <c:axId val="1466318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61372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s-CO" sz="1800" b="1"/>
              <a:t>Estatus al cierre de la vigencia 2024</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Hoja1!$B$19</c:f>
              <c:strCache>
                <c:ptCount val="1"/>
                <c:pt idx="0">
                  <c:v>Internos</c:v>
                </c:pt>
              </c:strCache>
            </c:strRef>
          </c:tx>
          <c:spPr>
            <a:solidFill>
              <a:schemeClr val="accent6"/>
            </a:solidFill>
            <a:ln>
              <a:noFill/>
            </a:ln>
            <a:effectLst/>
          </c:spPr>
          <c:invertIfNegative val="0"/>
          <c:cat>
            <c:strRef>
              <c:f>Hoja1!$C$18:$F$18</c:f>
              <c:strCache>
                <c:ptCount val="4"/>
                <c:pt idx="0">
                  <c:v>Ejecución</c:v>
                </c:pt>
                <c:pt idx="1">
                  <c:v>Finalizados</c:v>
                </c:pt>
                <c:pt idx="2">
                  <c:v>Evaluación</c:v>
                </c:pt>
                <c:pt idx="3">
                  <c:v>Contratación</c:v>
                </c:pt>
              </c:strCache>
            </c:strRef>
          </c:cat>
          <c:val>
            <c:numRef>
              <c:f>Hoja1!$C$19:$F$19</c:f>
              <c:numCache>
                <c:formatCode>General</c:formatCode>
                <c:ptCount val="4"/>
                <c:pt idx="0">
                  <c:v>3</c:v>
                </c:pt>
                <c:pt idx="1">
                  <c:v>3</c:v>
                </c:pt>
                <c:pt idx="2">
                  <c:v>0</c:v>
                </c:pt>
                <c:pt idx="3">
                  <c:v>3</c:v>
                </c:pt>
              </c:numCache>
            </c:numRef>
          </c:val>
          <c:extLst>
            <c:ext xmlns:c16="http://schemas.microsoft.com/office/drawing/2014/chart" uri="{C3380CC4-5D6E-409C-BE32-E72D297353CC}">
              <c16:uniqueId val="{00000000-FA92-40C5-8BD1-74FDD141C260}"/>
            </c:ext>
          </c:extLst>
        </c:ser>
        <c:ser>
          <c:idx val="1"/>
          <c:order val="1"/>
          <c:tx>
            <c:strRef>
              <c:f>Hoja1!$B$20</c:f>
              <c:strCache>
                <c:ptCount val="1"/>
                <c:pt idx="0">
                  <c:v>Externos</c:v>
                </c:pt>
              </c:strCache>
            </c:strRef>
          </c:tx>
          <c:spPr>
            <a:solidFill>
              <a:schemeClr val="accent5"/>
            </a:solidFill>
            <a:ln>
              <a:noFill/>
            </a:ln>
            <a:effectLst/>
          </c:spPr>
          <c:invertIfNegative val="0"/>
          <c:cat>
            <c:strRef>
              <c:f>Hoja1!$C$18:$F$18</c:f>
              <c:strCache>
                <c:ptCount val="4"/>
                <c:pt idx="0">
                  <c:v>Ejecución</c:v>
                </c:pt>
                <c:pt idx="1">
                  <c:v>Finalizados</c:v>
                </c:pt>
                <c:pt idx="2">
                  <c:v>Evaluación</c:v>
                </c:pt>
                <c:pt idx="3">
                  <c:v>Contratación</c:v>
                </c:pt>
              </c:strCache>
            </c:strRef>
          </c:cat>
          <c:val>
            <c:numRef>
              <c:f>Hoja1!$C$20:$F$20</c:f>
              <c:numCache>
                <c:formatCode>General</c:formatCode>
                <c:ptCount val="4"/>
                <c:pt idx="0">
                  <c:v>2</c:v>
                </c:pt>
                <c:pt idx="1">
                  <c:v>2</c:v>
                </c:pt>
                <c:pt idx="2">
                  <c:v>3</c:v>
                </c:pt>
                <c:pt idx="3">
                  <c:v>0</c:v>
                </c:pt>
              </c:numCache>
            </c:numRef>
          </c:val>
          <c:extLst>
            <c:ext xmlns:c16="http://schemas.microsoft.com/office/drawing/2014/chart" uri="{C3380CC4-5D6E-409C-BE32-E72D297353CC}">
              <c16:uniqueId val="{00000001-FA92-40C5-8BD1-74FDD141C260}"/>
            </c:ext>
          </c:extLst>
        </c:ser>
        <c:dLbls>
          <c:showLegendKey val="0"/>
          <c:showVal val="0"/>
          <c:showCatName val="0"/>
          <c:showSerName val="0"/>
          <c:showPercent val="0"/>
          <c:showBubbleSize val="0"/>
        </c:dLbls>
        <c:gapWidth val="219"/>
        <c:overlap val="-27"/>
        <c:axId val="1351737360"/>
        <c:axId val="1466321968"/>
      </c:barChart>
      <c:catAx>
        <c:axId val="135173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66321968"/>
        <c:crosses val="autoZero"/>
        <c:auto val="1"/>
        <c:lblAlgn val="ctr"/>
        <c:lblOffset val="100"/>
        <c:noMultiLvlLbl val="0"/>
      </c:catAx>
      <c:valAx>
        <c:axId val="1466321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1737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Hoja1!$C$4</c:f>
              <c:strCache>
                <c:ptCount val="1"/>
                <c:pt idx="0">
                  <c:v>2023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Hoja1!$B$5:$B$16</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Hoja1!$C$5:$C$16</c:f>
              <c:numCache>
                <c:formatCode>General</c:formatCode>
                <c:ptCount val="12"/>
                <c:pt idx="0">
                  <c:v>0</c:v>
                </c:pt>
                <c:pt idx="1">
                  <c:v>2</c:v>
                </c:pt>
                <c:pt idx="2">
                  <c:v>1</c:v>
                </c:pt>
                <c:pt idx="3">
                  <c:v>0</c:v>
                </c:pt>
                <c:pt idx="4">
                  <c:v>1</c:v>
                </c:pt>
                <c:pt idx="5">
                  <c:v>0</c:v>
                </c:pt>
                <c:pt idx="6">
                  <c:v>1</c:v>
                </c:pt>
                <c:pt idx="7">
                  <c:v>0</c:v>
                </c:pt>
                <c:pt idx="8">
                  <c:v>1</c:v>
                </c:pt>
                <c:pt idx="9">
                  <c:v>1</c:v>
                </c:pt>
                <c:pt idx="10">
                  <c:v>1</c:v>
                </c:pt>
                <c:pt idx="11">
                  <c:v>2</c:v>
                </c:pt>
              </c:numCache>
            </c:numRef>
          </c:val>
          <c:extLst>
            <c:ext xmlns:c16="http://schemas.microsoft.com/office/drawing/2014/chart" uri="{C3380CC4-5D6E-409C-BE32-E72D297353CC}">
              <c16:uniqueId val="{00000000-B4DE-454F-B48B-1F03F366AB07}"/>
            </c:ext>
          </c:extLst>
        </c:ser>
        <c:ser>
          <c:idx val="1"/>
          <c:order val="1"/>
          <c:tx>
            <c:strRef>
              <c:f>Hoja1!$D$4</c:f>
              <c:strCache>
                <c:ptCount val="1"/>
                <c:pt idx="0">
                  <c:v>2024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Hoja1!$B$5:$B$16</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Hoja1!$D$5:$D$16</c:f>
              <c:numCache>
                <c:formatCode>General</c:formatCode>
                <c:ptCount val="12"/>
                <c:pt idx="0">
                  <c:v>0</c:v>
                </c:pt>
                <c:pt idx="1">
                  <c:v>2</c:v>
                </c:pt>
                <c:pt idx="2">
                  <c:v>0</c:v>
                </c:pt>
                <c:pt idx="3">
                  <c:v>1</c:v>
                </c:pt>
                <c:pt idx="4">
                  <c:v>2</c:v>
                </c:pt>
                <c:pt idx="5">
                  <c:v>2</c:v>
                </c:pt>
                <c:pt idx="6">
                  <c:v>1</c:v>
                </c:pt>
                <c:pt idx="7">
                  <c:v>1</c:v>
                </c:pt>
                <c:pt idx="8">
                  <c:v>2</c:v>
                </c:pt>
                <c:pt idx="9">
                  <c:v>2</c:v>
                </c:pt>
                <c:pt idx="10">
                  <c:v>0</c:v>
                </c:pt>
                <c:pt idx="11">
                  <c:v>0</c:v>
                </c:pt>
              </c:numCache>
            </c:numRef>
          </c:val>
          <c:extLst>
            <c:ext xmlns:c16="http://schemas.microsoft.com/office/drawing/2014/chart" uri="{C3380CC4-5D6E-409C-BE32-E72D297353CC}">
              <c16:uniqueId val="{00000001-B4DE-454F-B48B-1F03F366AB07}"/>
            </c:ext>
          </c:extLst>
        </c:ser>
        <c:dLbls>
          <c:dLblPos val="inEnd"/>
          <c:showLegendKey val="0"/>
          <c:showVal val="1"/>
          <c:showCatName val="0"/>
          <c:showSerName val="0"/>
          <c:showPercent val="0"/>
          <c:showBubbleSize val="0"/>
        </c:dLbls>
        <c:gapWidth val="100"/>
        <c:overlap val="-24"/>
        <c:axId val="125295935"/>
        <c:axId val="32089903"/>
      </c:barChart>
      <c:catAx>
        <c:axId val="12529593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089903"/>
        <c:crosses val="autoZero"/>
        <c:auto val="1"/>
        <c:lblAlgn val="ctr"/>
        <c:lblOffset val="100"/>
        <c:noMultiLvlLbl val="0"/>
      </c:catAx>
      <c:valAx>
        <c:axId val="32089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29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Hoja1!$C$26</c:f>
              <c:strCache>
                <c:ptCount val="1"/>
                <c:pt idx="0">
                  <c:v>Femenino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0925337632079971E-17"/>
                  <c:y val="0.101851851851851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63-48CB-A932-923F7DAC5E6B}"/>
                </c:ext>
              </c:extLst>
            </c:dLbl>
            <c:dLbl>
              <c:idx val="1"/>
              <c:layout>
                <c:manualLayout>
                  <c:x val="0"/>
                  <c:y val="9.2592592592592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63-48CB-A932-923F7DAC5E6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Hoja1!$D$25:$E$25</c:f>
              <c:numCache>
                <c:formatCode>General</c:formatCode>
                <c:ptCount val="2"/>
                <c:pt idx="0">
                  <c:v>2023</c:v>
                </c:pt>
                <c:pt idx="1">
                  <c:v>2024</c:v>
                </c:pt>
              </c:numCache>
            </c:numRef>
          </c:cat>
          <c:val>
            <c:numRef>
              <c:f>Hoja1!$D$26:$E$26</c:f>
              <c:numCache>
                <c:formatCode>General</c:formatCode>
                <c:ptCount val="2"/>
                <c:pt idx="0">
                  <c:v>6</c:v>
                </c:pt>
                <c:pt idx="1">
                  <c:v>4</c:v>
                </c:pt>
              </c:numCache>
            </c:numRef>
          </c:val>
          <c:extLst>
            <c:ext xmlns:c16="http://schemas.microsoft.com/office/drawing/2014/chart" uri="{C3380CC4-5D6E-409C-BE32-E72D297353CC}">
              <c16:uniqueId val="{00000002-B063-48CB-A932-923F7DAC5E6B}"/>
            </c:ext>
          </c:extLst>
        </c:ser>
        <c:ser>
          <c:idx val="1"/>
          <c:order val="1"/>
          <c:tx>
            <c:strRef>
              <c:f>Hoja1!$C$27</c:f>
              <c:strCache>
                <c:ptCount val="1"/>
                <c:pt idx="0">
                  <c:v>Masculino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0925337632079971E-17"/>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63-48CB-A932-923F7DAC5E6B}"/>
                </c:ext>
              </c:extLst>
            </c:dLbl>
            <c:dLbl>
              <c:idx val="1"/>
              <c:layout>
                <c:manualLayout>
                  <c:x val="-1.0185067526415994E-16"/>
                  <c:y val="0.12499999999999997"/>
                </c:manualLayout>
              </c:layout>
              <c:spPr>
                <a:noFill/>
                <a:ln>
                  <a:noFill/>
                </a:ln>
                <a:effectLst/>
              </c:spPr>
              <c:txPr>
                <a:bodyPr rot="0" spcFirstLastPara="1" vertOverflow="ellipsis" vert="horz" wrap="square" lIns="38100" tIns="19050" rIns="38100" bIns="19050" anchor="ctr" anchorCtr="0">
                  <a:spAutoFit/>
                </a:bodyPr>
                <a:lstStyle/>
                <a:p>
                  <a:pPr algn="ctr">
                    <a:defRPr lang="es-CO"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63-48CB-A932-923F7DAC5E6B}"/>
                </c:ext>
              </c:extLst>
            </c:dLbl>
            <c:spPr>
              <a:noFill/>
              <a:ln>
                <a:noFill/>
              </a:ln>
              <a:effectLst/>
            </c:spPr>
            <c:txPr>
              <a:bodyPr rot="0" spcFirstLastPara="1" vertOverflow="ellipsis" vert="horz" wrap="square" lIns="38100" tIns="19050" rIns="38100" bIns="19050" anchor="ctr" anchorCtr="0">
                <a:spAutoFit/>
              </a:bodyPr>
              <a:lstStyle/>
              <a:p>
                <a:pPr algn="ctr">
                  <a:defRPr lang="es-CO"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Hoja1!$D$25:$E$25</c:f>
              <c:numCache>
                <c:formatCode>General</c:formatCode>
                <c:ptCount val="2"/>
                <c:pt idx="0">
                  <c:v>2023</c:v>
                </c:pt>
                <c:pt idx="1">
                  <c:v>2024</c:v>
                </c:pt>
              </c:numCache>
            </c:numRef>
          </c:cat>
          <c:val>
            <c:numRef>
              <c:f>Hoja1!$D$27:$E$27</c:f>
              <c:numCache>
                <c:formatCode>General</c:formatCode>
                <c:ptCount val="2"/>
                <c:pt idx="0">
                  <c:v>4</c:v>
                </c:pt>
                <c:pt idx="1">
                  <c:v>7</c:v>
                </c:pt>
              </c:numCache>
            </c:numRef>
          </c:val>
          <c:extLst>
            <c:ext xmlns:c16="http://schemas.microsoft.com/office/drawing/2014/chart" uri="{C3380CC4-5D6E-409C-BE32-E72D297353CC}">
              <c16:uniqueId val="{00000005-B063-48CB-A932-923F7DAC5E6B}"/>
            </c:ext>
          </c:extLst>
        </c:ser>
        <c:dLbls>
          <c:showLegendKey val="0"/>
          <c:showVal val="1"/>
          <c:showCatName val="0"/>
          <c:showSerName val="0"/>
          <c:showPercent val="0"/>
          <c:showBubbleSize val="0"/>
        </c:dLbls>
        <c:gapWidth val="150"/>
        <c:shape val="box"/>
        <c:axId val="32184895"/>
        <c:axId val="32082831"/>
        <c:axId val="0"/>
      </c:bar3DChart>
      <c:catAx>
        <c:axId val="3218489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082831"/>
        <c:crosses val="autoZero"/>
        <c:auto val="1"/>
        <c:lblAlgn val="ctr"/>
        <c:lblOffset val="100"/>
        <c:noMultiLvlLbl val="0"/>
      </c:catAx>
      <c:valAx>
        <c:axId val="32082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184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2" name="Google Shape;1412;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4" name="Google Shape;1434;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5" name="Google Shape;1445;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6" name="Google Shape;1456;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2" name="Google Shape;1472;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1" name="Google Shape;1481;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2" name="Google Shape;1482;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106</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7" name="Google Shape;97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5" name="Google Shape;102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3" name="Google Shape;104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5" name="Google Shape;105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7" name="Google Shape;106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8" name="Google Shape;1098;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5" name="Google Shape;121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2" name="Google Shape;123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4" name="Google Shape;1244;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6" name="Google Shape;125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8" name="Google Shape;1268;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4" name="Google Shape;127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9" name="Google Shape;128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2" name="Google Shape;1302;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3" name="Google Shape;1313;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7" name="Google Shape;1327;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0" name="Google Shape;134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5" name="Google Shape;135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0" name="Google Shape;1380;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5" name="Google Shape;1395;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10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1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1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1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1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7"/>
          <p:cNvSpPr>
            <a:spLocks noGrp="1"/>
          </p:cNvSpPr>
          <p:nvPr>
            <p:ph type="pic" idx="2"/>
          </p:nvPr>
        </p:nvSpPr>
        <p:spPr>
          <a:xfrm>
            <a:off x="5183188" y="987425"/>
            <a:ext cx="6172200" cy="4873625"/>
          </a:xfrm>
          <a:prstGeom prst="rect">
            <a:avLst/>
          </a:prstGeom>
          <a:noFill/>
          <a:ln>
            <a:noFill/>
          </a:ln>
        </p:spPr>
      </p:sp>
      <p:sp>
        <p:nvSpPr>
          <p:cNvPr id="68" name="Google Shape;68;p1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6.xml"/><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64.xml"/><Relationship Id="rId17" Type="http://schemas.openxmlformats.org/officeDocument/2006/relationships/image" Target="../media/image18.png"/><Relationship Id="rId2" Type="http://schemas.openxmlformats.org/officeDocument/2006/relationships/notesSlide" Target="../notesSlides/notesSlide10.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27.png"/><Relationship Id="rId4" Type="http://schemas.openxmlformats.org/officeDocument/2006/relationships/slide" Target="slide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27.png"/><Relationship Id="rId4" Type="http://schemas.openxmlformats.org/officeDocument/2006/relationships/slide" Target="slide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104.xml.rels><?xml version="1.0" encoding="UTF-8" standalone="yes"?>
<Relationships xmlns="http://schemas.openxmlformats.org/package/2006/relationships"><Relationship Id="rId8" Type="http://schemas.openxmlformats.org/officeDocument/2006/relationships/image" Target="../media/image155.jpg"/><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53.jpg"/><Relationship Id="rId5" Type="http://schemas.openxmlformats.org/officeDocument/2006/relationships/image" Target="../media/image27.png"/><Relationship Id="rId4" Type="http://schemas.openxmlformats.org/officeDocument/2006/relationships/slide" Target="slide3.xml"/><Relationship Id="rId9" Type="http://schemas.openxmlformats.org/officeDocument/2006/relationships/image" Target="../media/image156.jp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15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6.xml"/><Relationship Id="rId1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72.xml"/><Relationship Id="rId17" Type="http://schemas.openxmlformats.org/officeDocument/2006/relationships/image" Target="../media/image18.png"/><Relationship Id="rId2" Type="http://schemas.openxmlformats.org/officeDocument/2006/relationships/notesSlide" Target="../notesSlides/notesSlide11.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77.xml"/><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22.png"/><Relationship Id="rId17" Type="http://schemas.openxmlformats.org/officeDocument/2006/relationships/image" Target="../media/image19.png"/><Relationship Id="rId2" Type="http://schemas.openxmlformats.org/officeDocument/2006/relationships/notesSlide" Target="../notesSlides/notesSlide12.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16.xml"/><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6.xml"/><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84.xml"/><Relationship Id="rId17" Type="http://schemas.openxmlformats.org/officeDocument/2006/relationships/image" Target="../media/image19.png"/><Relationship Id="rId2" Type="http://schemas.openxmlformats.org/officeDocument/2006/relationships/notesSlide" Target="../notesSlides/notesSlide13.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6.xml"/><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88.xml"/><Relationship Id="rId17" Type="http://schemas.openxmlformats.org/officeDocument/2006/relationships/image" Target="../media/image19.png"/><Relationship Id="rId2" Type="http://schemas.openxmlformats.org/officeDocument/2006/relationships/notesSlide" Target="../notesSlides/notesSlide1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16.xml"/><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98.xml"/><Relationship Id="rId17"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16.xml"/><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7.png"/><Relationship Id="rId4" Type="http://schemas.openxmlformats.org/officeDocument/2006/relationships/slide" Target="slide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7.png"/><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7.png"/><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5.xml"/><Relationship Id="rId7" Type="http://schemas.openxmlformats.org/officeDocument/2006/relationships/package" Target="../embeddings/Hoja_de_c_lculo_de_Microsoft_Excel.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7.png"/><Relationship Id="rId4" Type="http://schemas.openxmlformats.org/officeDocument/2006/relationships/slide" Target="slide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7.png"/><Relationship Id="rId4" Type="http://schemas.openxmlformats.org/officeDocument/2006/relationships/slide" Target="slide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7.png"/><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7.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16.xml"/><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26.xml"/><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7.png"/><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7.png"/><Relationship Id="rId4" Type="http://schemas.openxmlformats.org/officeDocument/2006/relationships/slide" Target="slide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27.png"/><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7.png"/><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27.png"/><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7.png"/><Relationship Id="rId4" Type="http://schemas.openxmlformats.org/officeDocument/2006/relationships/slide" Target="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27.png"/><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5.png"/><Relationship Id="rId7"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27.png"/><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16.xml"/><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33.xml"/><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27.png"/><Relationship Id="rId4" Type="http://schemas.openxmlformats.org/officeDocument/2006/relationships/slide" Target="slide3.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27.png"/><Relationship Id="rId4" Type="http://schemas.openxmlformats.org/officeDocument/2006/relationships/slide" Target="slide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27.png"/><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27.png"/><Relationship Id="rId4" Type="http://schemas.openxmlformats.org/officeDocument/2006/relationships/slide" Target="slide3.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2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16.xml"/><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42.xml"/><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27.png"/><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27.png"/><Relationship Id="rId4" Type="http://schemas.openxmlformats.org/officeDocument/2006/relationships/slide" Target="slide3.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27.png"/><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27.png"/><Relationship Id="rId4" Type="http://schemas.openxmlformats.org/officeDocument/2006/relationships/slide" Target="slide3.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27.png"/><Relationship Id="rId4" Type="http://schemas.openxmlformats.org/officeDocument/2006/relationships/slide" Target="slide3.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27.png"/><Relationship Id="rId4" Type="http://schemas.openxmlformats.org/officeDocument/2006/relationships/slide" Target="slide3.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27.png"/><Relationship Id="rId4" Type="http://schemas.openxmlformats.org/officeDocument/2006/relationships/slide" Target="slide3.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2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16.xml"/><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49.xml"/><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27.png"/><Relationship Id="rId4" Type="http://schemas.openxmlformats.org/officeDocument/2006/relationships/slide" Target="slide3.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27.png"/><Relationship Id="rId4" Type="http://schemas.openxmlformats.org/officeDocument/2006/relationships/slide" Target="slide3.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27.png"/><Relationship Id="rId4" Type="http://schemas.openxmlformats.org/officeDocument/2006/relationships/slide" Target="slide3.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27.png"/><Relationship Id="rId4" Type="http://schemas.openxmlformats.org/officeDocument/2006/relationships/slide" Target="slide3.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27.png"/><Relationship Id="rId4" Type="http://schemas.openxmlformats.org/officeDocument/2006/relationships/slide" Target="slide3.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2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16.xml"/><Relationship Id="rId1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53.xml"/><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8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jp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27.png"/><Relationship Id="rId4" Type="http://schemas.openxmlformats.org/officeDocument/2006/relationships/slide" Target="slide3.xml"/></Relationships>
</file>

<file path=ppt/slides/_rels/slide8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27.png"/><Relationship Id="rId4" Type="http://schemas.openxmlformats.org/officeDocument/2006/relationships/slide" Target="slide3.xml"/><Relationship Id="rId9" Type="http://schemas.openxmlformats.org/officeDocument/2006/relationships/image" Target="../media/image115.png"/></Relationships>
</file>

<file path=ppt/slides/_rels/slide8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png"/><Relationship Id="rId3" Type="http://schemas.openxmlformats.org/officeDocument/2006/relationships/image" Target="../media/image109.png"/><Relationship Id="rId7" Type="http://schemas.openxmlformats.org/officeDocument/2006/relationships/image" Target="../media/image117.jpg"/><Relationship Id="rId12" Type="http://schemas.openxmlformats.org/officeDocument/2006/relationships/image" Target="../media/image112.png"/><Relationship Id="rId2" Type="http://schemas.openxmlformats.org/officeDocument/2006/relationships/notesSlide" Target="../notesSlides/notesSlide82.xml"/><Relationship Id="rId16"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11.jpg"/><Relationship Id="rId5" Type="http://schemas.openxmlformats.org/officeDocument/2006/relationships/image" Target="../media/image27.png"/><Relationship Id="rId15" Type="http://schemas.openxmlformats.org/officeDocument/2006/relationships/image" Target="../media/image123.png"/><Relationship Id="rId10" Type="http://schemas.openxmlformats.org/officeDocument/2006/relationships/image" Target="../media/image120.png"/><Relationship Id="rId4" Type="http://schemas.openxmlformats.org/officeDocument/2006/relationships/slide" Target="slide3.xml"/><Relationship Id="rId9" Type="http://schemas.openxmlformats.org/officeDocument/2006/relationships/image" Target="../media/image119.jpg"/><Relationship Id="rId14" Type="http://schemas.openxmlformats.org/officeDocument/2006/relationships/image" Target="../media/image122.png"/></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8.png"/><Relationship Id="rId7" Type="http://schemas.openxmlformats.org/officeDocument/2006/relationships/image" Target="../media/image130.jp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27.png"/><Relationship Id="rId4" Type="http://schemas.openxmlformats.org/officeDocument/2006/relationships/slide" Target="slide3.xml"/><Relationship Id="rId9" Type="http://schemas.openxmlformats.org/officeDocument/2006/relationships/image" Target="../media/image13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18" Type="http://schemas.openxmlformats.org/officeDocument/2006/relationships/slide" Target="slide16.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slide" Target="slide60.xml"/><Relationship Id="rId2" Type="http://schemas.openxmlformats.org/officeDocument/2006/relationships/notesSlide" Target="../notesSlides/notesSlide9.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4.jp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27.png"/><Relationship Id="rId4" Type="http://schemas.openxmlformats.org/officeDocument/2006/relationships/slide" Target="slide3.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92.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28.png"/><Relationship Id="rId7" Type="http://schemas.openxmlformats.org/officeDocument/2006/relationships/image" Target="../media/image136.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27.png"/><Relationship Id="rId4" Type="http://schemas.openxmlformats.org/officeDocument/2006/relationships/slide" Target="slide3.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9.jp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image" Target="../media/image27.png"/><Relationship Id="rId4" Type="http://schemas.openxmlformats.org/officeDocument/2006/relationships/slide" Target="slide3.xml"/></Relationships>
</file>

<file path=ppt/slides/_rels/slide94.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image" Target="../media/image128.png"/><Relationship Id="rId7" Type="http://schemas.openxmlformats.org/officeDocument/2006/relationships/image" Target="../media/image141.jp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image" Target="../media/image27.png"/><Relationship Id="rId4" Type="http://schemas.openxmlformats.org/officeDocument/2006/relationships/slide" Target="slide3.xml"/><Relationship Id="rId9" Type="http://schemas.openxmlformats.org/officeDocument/2006/relationships/image" Target="../media/image143.jpg"/></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_rels/slide96.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28.png"/><Relationship Id="rId7" Type="http://schemas.openxmlformats.org/officeDocument/2006/relationships/image" Target="../media/image145.jp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44.jpg"/><Relationship Id="rId5" Type="http://schemas.openxmlformats.org/officeDocument/2006/relationships/image" Target="../media/image27.png"/><Relationship Id="rId4" Type="http://schemas.openxmlformats.org/officeDocument/2006/relationships/slide" Target="slide3.xml"/></Relationships>
</file>

<file path=ppt/slides/_rels/slide97.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28.png"/><Relationship Id="rId7" Type="http://schemas.openxmlformats.org/officeDocument/2006/relationships/image" Target="../media/image148.jp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47.jpg"/><Relationship Id="rId5" Type="http://schemas.openxmlformats.org/officeDocument/2006/relationships/image" Target="../media/image27.png"/><Relationship Id="rId4" Type="http://schemas.openxmlformats.org/officeDocument/2006/relationships/slide" Target="slide3.xml"/><Relationship Id="rId9" Type="http://schemas.openxmlformats.org/officeDocument/2006/relationships/image" Target="../media/image150.jpg"/></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0" name="Google Shape;90;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1" name="Google Shape;91;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2" name="Google Shape;92;p1"/>
          <p:cNvPicPr preferRelativeResize="0"/>
          <p:nvPr/>
        </p:nvPicPr>
        <p:blipFill rotWithShape="1">
          <a:blip r:embed="rId4">
            <a:alphaModFix/>
          </a:blip>
          <a:srcRect/>
          <a:stretch/>
        </p:blipFill>
        <p:spPr>
          <a:xfrm>
            <a:off x="3759003" y="997076"/>
            <a:ext cx="8432997" cy="6005798"/>
          </a:xfrm>
          <a:prstGeom prst="rect">
            <a:avLst/>
          </a:prstGeom>
          <a:noFill/>
          <a:ln>
            <a:noFill/>
          </a:ln>
        </p:spPr>
      </p:pic>
      <p:pic>
        <p:nvPicPr>
          <p:cNvPr id="93" name="Google Shape;93;p1"/>
          <p:cNvPicPr preferRelativeResize="0"/>
          <p:nvPr/>
        </p:nvPicPr>
        <p:blipFill rotWithShape="1">
          <a:blip r:embed="rId5">
            <a:alphaModFix/>
          </a:blip>
          <a:srcRect/>
          <a:stretch/>
        </p:blipFill>
        <p:spPr>
          <a:xfrm>
            <a:off x="474639" y="3484945"/>
            <a:ext cx="8592852" cy="3545710"/>
          </a:xfrm>
          <a:prstGeom prst="rect">
            <a:avLst/>
          </a:prstGeom>
          <a:noFill/>
          <a:ln>
            <a:noFill/>
          </a:ln>
        </p:spPr>
      </p:pic>
      <p:pic>
        <p:nvPicPr>
          <p:cNvPr id="95" name="Google Shape;95;p1"/>
          <p:cNvPicPr preferRelativeResize="0"/>
          <p:nvPr/>
        </p:nvPicPr>
        <p:blipFill rotWithShape="1">
          <a:blip r:embed="rId6">
            <a:alphaModFix/>
          </a:blip>
          <a:srcRect/>
          <a:stretch/>
        </p:blipFill>
        <p:spPr>
          <a:xfrm>
            <a:off x="-27011" y="-44820"/>
            <a:ext cx="8898868" cy="1440386"/>
          </a:xfrm>
          <a:prstGeom prst="rect">
            <a:avLst/>
          </a:prstGeom>
          <a:noFill/>
          <a:ln>
            <a:noFill/>
          </a:ln>
        </p:spPr>
      </p:pic>
      <p:pic>
        <p:nvPicPr>
          <p:cNvPr id="96" name="Google Shape;96;p1"/>
          <p:cNvPicPr preferRelativeResize="0"/>
          <p:nvPr/>
        </p:nvPicPr>
        <p:blipFill rotWithShape="1">
          <a:blip r:embed="rId7">
            <a:alphaModFix/>
          </a:blip>
          <a:srcRect/>
          <a:stretch/>
        </p:blipFill>
        <p:spPr>
          <a:xfrm>
            <a:off x="2655399" y="1268791"/>
            <a:ext cx="6243469" cy="1407325"/>
          </a:xfrm>
          <a:prstGeom prst="rect">
            <a:avLst/>
          </a:prstGeom>
          <a:noFill/>
          <a:ln>
            <a:noFill/>
          </a:ln>
        </p:spPr>
      </p:pic>
      <p:pic>
        <p:nvPicPr>
          <p:cNvPr id="97" name="Google Shape;97;p1"/>
          <p:cNvPicPr preferRelativeResize="0"/>
          <p:nvPr/>
        </p:nvPicPr>
        <p:blipFill rotWithShape="1">
          <a:blip r:embed="rId8">
            <a:alphaModFix/>
          </a:blip>
          <a:srcRect/>
          <a:stretch/>
        </p:blipFill>
        <p:spPr>
          <a:xfrm>
            <a:off x="314369" y="1257018"/>
            <a:ext cx="2089855" cy="3280372"/>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2" name="Google Shape;262;p10"/>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263" name="Google Shape;263;p10"/>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264" name="Google Shape;264;p10"/>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265" name="Google Shape;265;p10"/>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266" name="Google Shape;266;p10"/>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267" name="Google Shape;267;p10"/>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268" name="Google Shape;268;p10"/>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269" name="Google Shape;269;p10"/>
          <p:cNvPicPr preferRelativeResize="0"/>
          <p:nvPr/>
        </p:nvPicPr>
        <p:blipFill rotWithShape="1">
          <a:blip r:embed="rId11">
            <a:alphaModFix/>
          </a:blip>
          <a:srcRect t="16872" b="15551"/>
          <a:stretch/>
        </p:blipFill>
        <p:spPr>
          <a:xfrm>
            <a:off x="9458459" y="585537"/>
            <a:ext cx="2868228" cy="398972"/>
          </a:xfrm>
          <a:prstGeom prst="rect">
            <a:avLst/>
          </a:prstGeom>
          <a:noFill/>
          <a:ln>
            <a:noFill/>
          </a:ln>
        </p:spPr>
      </p:pic>
      <p:pic>
        <p:nvPicPr>
          <p:cNvPr id="270" name="Google Shape;270;p10">
            <a:hlinkClick r:id="rId12" action="ppaction://hlinksldjump"/>
          </p:cNvPr>
          <p:cNvPicPr preferRelativeResize="0"/>
          <p:nvPr/>
        </p:nvPicPr>
        <p:blipFill rotWithShape="1">
          <a:blip r:embed="rId11">
            <a:alphaModFix/>
          </a:blip>
          <a:srcRect l="4977" t="16873" b="16656"/>
          <a:stretch/>
        </p:blipFill>
        <p:spPr>
          <a:xfrm>
            <a:off x="7915258" y="436350"/>
            <a:ext cx="4511335" cy="649581"/>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71" name="Google Shape;271;p10">
            <a:hlinkClick r:id="rId13" action="ppaction://hlinksldjump"/>
          </p:cNvPr>
          <p:cNvPicPr preferRelativeResize="0"/>
          <p:nvPr/>
        </p:nvPicPr>
        <p:blipFill rotWithShape="1">
          <a:blip r:embed="rId14">
            <a:alphaModFix/>
          </a:blip>
          <a:srcRect t="26089" b="17204"/>
          <a:stretch/>
        </p:blipFill>
        <p:spPr>
          <a:xfrm>
            <a:off x="-266444" y="649705"/>
            <a:ext cx="2130227" cy="334804"/>
          </a:xfrm>
          <a:prstGeom prst="rect">
            <a:avLst/>
          </a:prstGeom>
          <a:noFill/>
          <a:ln>
            <a:noFill/>
          </a:ln>
        </p:spPr>
      </p:pic>
      <p:pic>
        <p:nvPicPr>
          <p:cNvPr id="272" name="Google Shape;272;p10"/>
          <p:cNvPicPr preferRelativeResize="0"/>
          <p:nvPr/>
        </p:nvPicPr>
        <p:blipFill rotWithShape="1">
          <a:blip r:embed="rId15">
            <a:alphaModFix/>
          </a:blip>
          <a:srcRect t="26987" b="22750"/>
          <a:stretch/>
        </p:blipFill>
        <p:spPr>
          <a:xfrm>
            <a:off x="7936091" y="5061321"/>
            <a:ext cx="4459913" cy="296742"/>
          </a:xfrm>
          <a:prstGeom prst="rect">
            <a:avLst/>
          </a:prstGeom>
          <a:noFill/>
          <a:ln>
            <a:noFill/>
          </a:ln>
        </p:spPr>
      </p:pic>
      <p:pic>
        <p:nvPicPr>
          <p:cNvPr id="273" name="Google Shape;273;p10"/>
          <p:cNvPicPr preferRelativeResize="0"/>
          <p:nvPr/>
        </p:nvPicPr>
        <p:blipFill rotWithShape="1">
          <a:blip r:embed="rId16">
            <a:alphaModFix/>
          </a:blip>
          <a:srcRect t="22072" b="23984"/>
          <a:stretch/>
        </p:blipFill>
        <p:spPr>
          <a:xfrm>
            <a:off x="10260936" y="4162926"/>
            <a:ext cx="2092156" cy="318486"/>
          </a:xfrm>
          <a:prstGeom prst="rect">
            <a:avLst/>
          </a:prstGeom>
          <a:noFill/>
          <a:ln>
            <a:noFill/>
          </a:ln>
        </p:spPr>
      </p:pic>
      <p:pic>
        <p:nvPicPr>
          <p:cNvPr id="274" name="Google Shape;274;p10"/>
          <p:cNvPicPr preferRelativeResize="0"/>
          <p:nvPr/>
        </p:nvPicPr>
        <p:blipFill rotWithShape="1">
          <a:blip r:embed="rId17">
            <a:alphaModFix/>
          </a:blip>
          <a:srcRect t="23291" b="22765"/>
          <a:stretch/>
        </p:blipFill>
        <p:spPr>
          <a:xfrm>
            <a:off x="10209732" y="3231602"/>
            <a:ext cx="2162141" cy="318486"/>
          </a:xfrm>
          <a:prstGeom prst="rect">
            <a:avLst/>
          </a:prstGeom>
          <a:noFill/>
          <a:ln>
            <a:noFill/>
          </a:ln>
        </p:spPr>
      </p:pic>
      <p:pic>
        <p:nvPicPr>
          <p:cNvPr id="275" name="Google Shape;275;p10"/>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276" name="Google Shape;276;p10"/>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15" name="Google Shape;1415;p101"/>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416" name="Google Shape;1416;p101"/>
          <p:cNvGrpSpPr/>
          <p:nvPr/>
        </p:nvGrpSpPr>
        <p:grpSpPr>
          <a:xfrm>
            <a:off x="11875990" y="246497"/>
            <a:ext cx="249159" cy="249159"/>
            <a:chOff x="11203403" y="118310"/>
            <a:chExt cx="802106" cy="802106"/>
          </a:xfrm>
        </p:grpSpPr>
        <p:sp>
          <p:nvSpPr>
            <p:cNvPr id="1417" name="Google Shape;1417;p10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18" name="Google Shape;1418;p10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419" name="Google Shape;1419;p101"/>
          <p:cNvSpPr txBox="1"/>
          <p:nvPr/>
        </p:nvSpPr>
        <p:spPr>
          <a:xfrm>
            <a:off x="2167465" y="1064541"/>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ACCIDENTALIDAD POR MES</a:t>
            </a:r>
            <a:endParaRPr sz="2400" b="1">
              <a:solidFill>
                <a:schemeClr val="dk1"/>
              </a:solidFill>
              <a:latin typeface="Arial"/>
              <a:ea typeface="Arial"/>
              <a:cs typeface="Arial"/>
              <a:sym typeface="Arial"/>
            </a:endParaRPr>
          </a:p>
        </p:txBody>
      </p:sp>
      <p:graphicFrame>
        <p:nvGraphicFramePr>
          <p:cNvPr id="1420" name="Google Shape;1420;p101"/>
          <p:cNvGraphicFramePr/>
          <p:nvPr/>
        </p:nvGraphicFramePr>
        <p:xfrm>
          <a:off x="2223910" y="1690688"/>
          <a:ext cx="7744180" cy="436015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26" name="Google Shape;1426;p102"/>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427" name="Google Shape;1427;p102"/>
          <p:cNvGrpSpPr/>
          <p:nvPr/>
        </p:nvGrpSpPr>
        <p:grpSpPr>
          <a:xfrm>
            <a:off x="11875990" y="246497"/>
            <a:ext cx="249159" cy="249159"/>
            <a:chOff x="11203403" y="118310"/>
            <a:chExt cx="802106" cy="802106"/>
          </a:xfrm>
        </p:grpSpPr>
        <p:sp>
          <p:nvSpPr>
            <p:cNvPr id="1428" name="Google Shape;1428;p102"/>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29" name="Google Shape;1429;p102"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430" name="Google Shape;1430;p102"/>
          <p:cNvSpPr txBox="1"/>
          <p:nvPr/>
        </p:nvSpPr>
        <p:spPr>
          <a:xfrm>
            <a:off x="2167464" y="1196894"/>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MECANISMOS DE ACCIDENTALIDAD</a:t>
            </a:r>
            <a:endParaRPr sz="2400" b="1">
              <a:solidFill>
                <a:schemeClr val="dk1"/>
              </a:solidFill>
              <a:latin typeface="Arial"/>
              <a:ea typeface="Arial"/>
              <a:cs typeface="Arial"/>
              <a:sym typeface="Arial"/>
            </a:endParaRPr>
          </a:p>
        </p:txBody>
      </p:sp>
      <p:graphicFrame>
        <p:nvGraphicFramePr>
          <p:cNvPr id="1431" name="Google Shape;1431;p102"/>
          <p:cNvGraphicFramePr/>
          <p:nvPr/>
        </p:nvGraphicFramePr>
        <p:xfrm>
          <a:off x="2619021" y="2055814"/>
          <a:ext cx="3000000" cy="3000000"/>
        </p:xfrm>
        <a:graphic>
          <a:graphicData uri="http://schemas.openxmlformats.org/drawingml/2006/table">
            <a:tbl>
              <a:tblPr firstRow="1" bandRow="1">
                <a:noFill/>
                <a:tableStyleId>{B3EE1794-305A-4D41-9306-B8CCA0B07387}</a:tableStyleId>
              </a:tblPr>
              <a:tblGrid>
                <a:gridCol w="3984975">
                  <a:extLst>
                    <a:ext uri="{9D8B030D-6E8A-4147-A177-3AD203B41FA5}">
                      <a16:colId xmlns:a16="http://schemas.microsoft.com/office/drawing/2014/main" val="20000"/>
                    </a:ext>
                  </a:extLst>
                </a:gridCol>
                <a:gridCol w="1433675">
                  <a:extLst>
                    <a:ext uri="{9D8B030D-6E8A-4147-A177-3AD203B41FA5}">
                      <a16:colId xmlns:a16="http://schemas.microsoft.com/office/drawing/2014/main" val="20001"/>
                    </a:ext>
                  </a:extLst>
                </a:gridCol>
                <a:gridCol w="153530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s-MX" sz="1800"/>
                        <a:t>MECANISMO DEL ACCIDENTE</a:t>
                      </a:r>
                      <a:endParaRPr sz="1800"/>
                    </a:p>
                  </a:txBody>
                  <a:tcPr marL="91450" marR="91450" marT="45725" marB="45725"/>
                </a:tc>
                <a:tc>
                  <a:txBody>
                    <a:bodyPr/>
                    <a:lstStyle/>
                    <a:p>
                      <a:pPr marL="0" marR="0" lvl="0" indent="0" algn="ctr" rtl="0">
                        <a:spcBef>
                          <a:spcPts val="0"/>
                        </a:spcBef>
                        <a:spcAft>
                          <a:spcPts val="0"/>
                        </a:spcAft>
                        <a:buNone/>
                      </a:pPr>
                      <a:r>
                        <a:rPr lang="es-MX" sz="1800"/>
                        <a:t>2023</a:t>
                      </a:r>
                      <a:endParaRPr sz="1800"/>
                    </a:p>
                  </a:txBody>
                  <a:tcPr marL="91450" marR="91450" marT="45725" marB="45725"/>
                </a:tc>
                <a:tc>
                  <a:txBody>
                    <a:bodyPr/>
                    <a:lstStyle/>
                    <a:p>
                      <a:pPr marL="0" marR="0" lvl="0" indent="0" algn="ctr" rtl="0">
                        <a:spcBef>
                          <a:spcPts val="0"/>
                        </a:spcBef>
                        <a:spcAft>
                          <a:spcPts val="0"/>
                        </a:spcAft>
                        <a:buNone/>
                      </a:pPr>
                      <a:r>
                        <a:rPr lang="es-MX" sz="1800"/>
                        <a:t>2024</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MX" sz="1800"/>
                        <a:t>Atrapamiento</a:t>
                      </a:r>
                      <a:endParaRPr sz="1800"/>
                    </a:p>
                  </a:txBody>
                  <a:tcPr marL="91450" marR="91450" marT="45725" marB="45725"/>
                </a:tc>
                <a:tc>
                  <a:txBody>
                    <a:bodyPr/>
                    <a:lstStyle/>
                    <a:p>
                      <a:pPr marL="0" marR="0" lvl="0" indent="0" algn="ctr" rtl="0">
                        <a:spcBef>
                          <a:spcPts val="0"/>
                        </a:spcBef>
                        <a:spcAft>
                          <a:spcPts val="0"/>
                        </a:spcAft>
                        <a:buNone/>
                      </a:pPr>
                      <a:r>
                        <a:rPr lang="es-MX" sz="1800"/>
                        <a:t>0</a:t>
                      </a:r>
                      <a:endParaRPr sz="1800"/>
                    </a:p>
                  </a:txBody>
                  <a:tcPr marL="91450" marR="91450" marT="45725" marB="45725"/>
                </a:tc>
                <a:tc>
                  <a:txBody>
                    <a:bodyPr/>
                    <a:lstStyle/>
                    <a:p>
                      <a:pPr marL="0" marR="0" lvl="0" indent="0" algn="ctr" rtl="0">
                        <a:spcBef>
                          <a:spcPts val="0"/>
                        </a:spcBef>
                        <a:spcAft>
                          <a:spcPts val="0"/>
                        </a:spcAft>
                        <a:buNone/>
                      </a:pPr>
                      <a:r>
                        <a:rPr lang="es-MX" sz="1800"/>
                        <a:t>0</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s-MX" sz="1800"/>
                        <a:t>Caída de objetos</a:t>
                      </a:r>
                      <a:endParaRPr sz="1800"/>
                    </a:p>
                  </a:txBody>
                  <a:tcPr marL="91450" marR="91450" marT="45725" marB="45725"/>
                </a:tc>
                <a:tc>
                  <a:txBody>
                    <a:bodyPr/>
                    <a:lstStyle/>
                    <a:p>
                      <a:pPr marL="0" marR="0" lvl="0" indent="0" algn="ctr" rtl="0">
                        <a:spcBef>
                          <a:spcPts val="0"/>
                        </a:spcBef>
                        <a:spcAft>
                          <a:spcPts val="0"/>
                        </a:spcAft>
                        <a:buNone/>
                      </a:pPr>
                      <a:r>
                        <a:rPr lang="es-MX" sz="1800"/>
                        <a:t>1</a:t>
                      </a:r>
                      <a:endParaRPr sz="1800"/>
                    </a:p>
                  </a:txBody>
                  <a:tcPr marL="91450" marR="91450" marT="45725" marB="45725"/>
                </a:tc>
                <a:tc>
                  <a:txBody>
                    <a:bodyPr/>
                    <a:lstStyle/>
                    <a:p>
                      <a:pPr marL="0" marR="0" lvl="0" indent="0" algn="ctr" rtl="0">
                        <a:spcBef>
                          <a:spcPts val="0"/>
                        </a:spcBef>
                        <a:spcAft>
                          <a:spcPts val="0"/>
                        </a:spcAft>
                        <a:buNone/>
                      </a:pPr>
                      <a:r>
                        <a:rPr lang="es-MX" sz="1800"/>
                        <a:t>1</a:t>
                      </a: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s-MX" sz="1800"/>
                        <a:t>Caída de personas</a:t>
                      </a:r>
                      <a:endParaRPr sz="1800"/>
                    </a:p>
                  </a:txBody>
                  <a:tcPr marL="91450" marR="91450" marT="45725" marB="45725"/>
                </a:tc>
                <a:tc>
                  <a:txBody>
                    <a:bodyPr/>
                    <a:lstStyle/>
                    <a:p>
                      <a:pPr marL="0" marR="0" lvl="0" indent="0" algn="ctr" rtl="0">
                        <a:spcBef>
                          <a:spcPts val="0"/>
                        </a:spcBef>
                        <a:spcAft>
                          <a:spcPts val="0"/>
                        </a:spcAft>
                        <a:buNone/>
                      </a:pPr>
                      <a:r>
                        <a:rPr lang="es-MX" sz="1800"/>
                        <a:t>6</a:t>
                      </a:r>
                      <a:endParaRPr sz="1800"/>
                    </a:p>
                  </a:txBody>
                  <a:tcPr marL="91450" marR="91450" marT="45725" marB="45725"/>
                </a:tc>
                <a:tc>
                  <a:txBody>
                    <a:bodyPr/>
                    <a:lstStyle/>
                    <a:p>
                      <a:pPr marL="0" marR="0" lvl="0" indent="0" algn="ctr" rtl="0">
                        <a:spcBef>
                          <a:spcPts val="0"/>
                        </a:spcBef>
                        <a:spcAft>
                          <a:spcPts val="0"/>
                        </a:spcAft>
                        <a:buNone/>
                      </a:pPr>
                      <a:r>
                        <a:rPr lang="es-MX" sz="1800"/>
                        <a:t>6</a:t>
                      </a: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s-MX" sz="1800"/>
                        <a:t>Mordedura - Picadura</a:t>
                      </a:r>
                      <a:endParaRPr sz="1800"/>
                    </a:p>
                  </a:txBody>
                  <a:tcPr marL="91450" marR="91450" marT="45725" marB="45725"/>
                </a:tc>
                <a:tc>
                  <a:txBody>
                    <a:bodyPr/>
                    <a:lstStyle/>
                    <a:p>
                      <a:pPr marL="0" marR="0" lvl="0" indent="0" algn="ctr" rtl="0">
                        <a:spcBef>
                          <a:spcPts val="0"/>
                        </a:spcBef>
                        <a:spcAft>
                          <a:spcPts val="0"/>
                        </a:spcAft>
                        <a:buNone/>
                      </a:pPr>
                      <a:r>
                        <a:rPr lang="es-MX" sz="1800"/>
                        <a:t>0</a:t>
                      </a:r>
                      <a:endParaRPr sz="1800"/>
                    </a:p>
                  </a:txBody>
                  <a:tcPr marL="91450" marR="91450" marT="45725" marB="45725"/>
                </a:tc>
                <a:tc>
                  <a:txBody>
                    <a:bodyPr/>
                    <a:lstStyle/>
                    <a:p>
                      <a:pPr marL="0" marR="0" lvl="0" indent="0" algn="ctr" rtl="0">
                        <a:spcBef>
                          <a:spcPts val="0"/>
                        </a:spcBef>
                        <a:spcAft>
                          <a:spcPts val="0"/>
                        </a:spcAft>
                        <a:buNone/>
                      </a:pPr>
                      <a:r>
                        <a:rPr lang="es-MX" sz="1800"/>
                        <a:t>1</a:t>
                      </a: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s-MX" sz="1800"/>
                        <a:t>Otro</a:t>
                      </a:r>
                      <a:endParaRPr sz="1800"/>
                    </a:p>
                  </a:txBody>
                  <a:tcPr marL="91450" marR="91450" marT="45725" marB="45725"/>
                </a:tc>
                <a:tc>
                  <a:txBody>
                    <a:bodyPr/>
                    <a:lstStyle/>
                    <a:p>
                      <a:pPr marL="0" marR="0" lvl="0" indent="0" algn="ctr" rtl="0">
                        <a:spcBef>
                          <a:spcPts val="0"/>
                        </a:spcBef>
                        <a:spcAft>
                          <a:spcPts val="0"/>
                        </a:spcAft>
                        <a:buNone/>
                      </a:pPr>
                      <a:r>
                        <a:rPr lang="es-MX" sz="1800"/>
                        <a:t>2</a:t>
                      </a:r>
                      <a:endParaRPr sz="1800"/>
                    </a:p>
                  </a:txBody>
                  <a:tcPr marL="91450" marR="91450" marT="45725" marB="45725"/>
                </a:tc>
                <a:tc>
                  <a:txBody>
                    <a:bodyPr/>
                    <a:lstStyle/>
                    <a:p>
                      <a:pPr marL="0" marR="0" lvl="0" indent="0" algn="ctr" rtl="0">
                        <a:spcBef>
                          <a:spcPts val="0"/>
                        </a:spcBef>
                        <a:spcAft>
                          <a:spcPts val="0"/>
                        </a:spcAft>
                        <a:buNone/>
                      </a:pPr>
                      <a:r>
                        <a:rPr lang="es-MX" sz="1800"/>
                        <a:t>2</a:t>
                      </a:r>
                      <a:endParaRPr sz="18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s-MX" sz="1800"/>
                        <a:t>Sobreesfuerzo, esfuerzo excesivo o falso movimiento</a:t>
                      </a:r>
                      <a:endParaRPr sz="1800"/>
                    </a:p>
                  </a:txBody>
                  <a:tcPr marL="91450" marR="91450" marT="45725" marB="45725"/>
                </a:tc>
                <a:tc>
                  <a:txBody>
                    <a:bodyPr/>
                    <a:lstStyle/>
                    <a:p>
                      <a:pPr marL="0" marR="0" lvl="0" indent="0" algn="ctr" rtl="0">
                        <a:spcBef>
                          <a:spcPts val="0"/>
                        </a:spcBef>
                        <a:spcAft>
                          <a:spcPts val="0"/>
                        </a:spcAft>
                        <a:buNone/>
                      </a:pPr>
                      <a:r>
                        <a:rPr lang="es-MX" sz="1800"/>
                        <a:t>1</a:t>
                      </a:r>
                      <a:endParaRPr sz="1800"/>
                    </a:p>
                  </a:txBody>
                  <a:tcPr marL="91450" marR="91450" marT="45725" marB="45725"/>
                </a:tc>
                <a:tc>
                  <a:txBody>
                    <a:bodyPr/>
                    <a:lstStyle/>
                    <a:p>
                      <a:pPr marL="0" marR="0" lvl="0" indent="0" algn="ctr" rtl="0">
                        <a:spcBef>
                          <a:spcPts val="0"/>
                        </a:spcBef>
                        <a:spcAft>
                          <a:spcPts val="0"/>
                        </a:spcAft>
                        <a:buNone/>
                      </a:pPr>
                      <a:r>
                        <a:rPr lang="es-MX" sz="1800"/>
                        <a:t>3</a:t>
                      </a:r>
                      <a:endParaRPr sz="180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s-MX" sz="1800"/>
                        <a:t>TOTAL</a:t>
                      </a:r>
                      <a:endParaRPr sz="1800"/>
                    </a:p>
                  </a:txBody>
                  <a:tcPr marL="91450" marR="91450" marT="45725" marB="45725"/>
                </a:tc>
                <a:tc>
                  <a:txBody>
                    <a:bodyPr/>
                    <a:lstStyle/>
                    <a:p>
                      <a:pPr marL="0" marR="0" lvl="0" indent="0" algn="ctr" rtl="0">
                        <a:spcBef>
                          <a:spcPts val="0"/>
                        </a:spcBef>
                        <a:spcAft>
                          <a:spcPts val="0"/>
                        </a:spcAft>
                        <a:buNone/>
                      </a:pPr>
                      <a:r>
                        <a:rPr lang="es-MX" sz="1800"/>
                        <a:t>10</a:t>
                      </a:r>
                      <a:endParaRPr sz="1800"/>
                    </a:p>
                  </a:txBody>
                  <a:tcPr marL="91450" marR="91450" marT="45725" marB="45725"/>
                </a:tc>
                <a:tc>
                  <a:txBody>
                    <a:bodyPr/>
                    <a:lstStyle/>
                    <a:p>
                      <a:pPr marL="0" marR="0" lvl="0" indent="0" algn="ctr" rtl="0">
                        <a:spcBef>
                          <a:spcPts val="0"/>
                        </a:spcBef>
                        <a:spcAft>
                          <a:spcPts val="0"/>
                        </a:spcAft>
                        <a:buNone/>
                      </a:pPr>
                      <a:r>
                        <a:rPr lang="es-MX" sz="1800"/>
                        <a:t>13</a:t>
                      </a:r>
                      <a:endParaRPr sz="1800"/>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37" name="Google Shape;1437;p103"/>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438" name="Google Shape;1438;p103"/>
          <p:cNvGrpSpPr/>
          <p:nvPr/>
        </p:nvGrpSpPr>
        <p:grpSpPr>
          <a:xfrm>
            <a:off x="11875990" y="246497"/>
            <a:ext cx="249159" cy="249159"/>
            <a:chOff x="11203403" y="118310"/>
            <a:chExt cx="802106" cy="802106"/>
          </a:xfrm>
        </p:grpSpPr>
        <p:sp>
          <p:nvSpPr>
            <p:cNvPr id="1439" name="Google Shape;1439;p103"/>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0" name="Google Shape;1440;p103"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441" name="Google Shape;1441;p103"/>
          <p:cNvSpPr txBox="1"/>
          <p:nvPr/>
        </p:nvSpPr>
        <p:spPr>
          <a:xfrm>
            <a:off x="2167464" y="1196894"/>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COMPARATIVO DE ACCIDENTES DE TRABAJO POR GÉNERO 2023-2024</a:t>
            </a:r>
            <a:endParaRPr sz="2400" b="1">
              <a:solidFill>
                <a:schemeClr val="dk1"/>
              </a:solidFill>
              <a:latin typeface="Arial"/>
              <a:ea typeface="Arial"/>
              <a:cs typeface="Arial"/>
              <a:sym typeface="Arial"/>
            </a:endParaRPr>
          </a:p>
        </p:txBody>
      </p:sp>
      <p:graphicFrame>
        <p:nvGraphicFramePr>
          <p:cNvPr id="1442" name="Google Shape;1442;p103"/>
          <p:cNvGraphicFramePr/>
          <p:nvPr/>
        </p:nvGraphicFramePr>
        <p:xfrm>
          <a:off x="3324577" y="2204155"/>
          <a:ext cx="5542845" cy="369993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48" name="Google Shape;1448;p104"/>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449" name="Google Shape;1449;p104"/>
          <p:cNvGrpSpPr/>
          <p:nvPr/>
        </p:nvGrpSpPr>
        <p:grpSpPr>
          <a:xfrm>
            <a:off x="11875990" y="246497"/>
            <a:ext cx="249159" cy="249159"/>
            <a:chOff x="11203403" y="118310"/>
            <a:chExt cx="802106" cy="802106"/>
          </a:xfrm>
        </p:grpSpPr>
        <p:sp>
          <p:nvSpPr>
            <p:cNvPr id="1450" name="Google Shape;1450;p10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51" name="Google Shape;1451;p10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452" name="Google Shape;1452;p104"/>
          <p:cNvSpPr txBox="1"/>
          <p:nvPr/>
        </p:nvSpPr>
        <p:spPr>
          <a:xfrm>
            <a:off x="2167462" y="1353280"/>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COMPARATIVO POR SEVERIDAD DE LOS ACCIDENTES DE TRABAJO 2023-2024</a:t>
            </a:r>
            <a:endParaRPr sz="2400" b="1">
              <a:solidFill>
                <a:schemeClr val="dk1"/>
              </a:solidFill>
              <a:latin typeface="Arial"/>
              <a:ea typeface="Arial"/>
              <a:cs typeface="Arial"/>
              <a:sym typeface="Arial"/>
            </a:endParaRPr>
          </a:p>
        </p:txBody>
      </p:sp>
      <p:graphicFrame>
        <p:nvGraphicFramePr>
          <p:cNvPr id="1453" name="Google Shape;1453;p104"/>
          <p:cNvGraphicFramePr/>
          <p:nvPr/>
        </p:nvGraphicFramePr>
        <p:xfrm>
          <a:off x="2726261" y="2987766"/>
          <a:ext cx="3000000" cy="3000000"/>
        </p:xfrm>
        <a:graphic>
          <a:graphicData uri="http://schemas.openxmlformats.org/drawingml/2006/table">
            <a:tbl>
              <a:tblPr firstRow="1" bandRow="1">
                <a:noFill/>
                <a:tableStyleId>{B3EE1794-305A-4D41-9306-B8CCA0B07387}</a:tableStyleId>
              </a:tblPr>
              <a:tblGrid>
                <a:gridCol w="2709325">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1896525">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s-MX" sz="1800"/>
                        <a:t>SEVERIDAD</a:t>
                      </a:r>
                      <a:endParaRPr sz="1800"/>
                    </a:p>
                  </a:txBody>
                  <a:tcPr marL="91450" marR="91450" marT="45725" marB="45725"/>
                </a:tc>
                <a:tc>
                  <a:txBody>
                    <a:bodyPr/>
                    <a:lstStyle/>
                    <a:p>
                      <a:pPr marL="0" marR="0" lvl="0" indent="0" algn="ctr" rtl="0">
                        <a:spcBef>
                          <a:spcPts val="0"/>
                        </a:spcBef>
                        <a:spcAft>
                          <a:spcPts val="0"/>
                        </a:spcAft>
                        <a:buNone/>
                      </a:pPr>
                      <a:r>
                        <a:rPr lang="es-MX" sz="1800"/>
                        <a:t>2023</a:t>
                      </a:r>
                      <a:endParaRPr sz="1800"/>
                    </a:p>
                  </a:txBody>
                  <a:tcPr marL="91450" marR="91450" marT="45725" marB="45725"/>
                </a:tc>
                <a:tc>
                  <a:txBody>
                    <a:bodyPr/>
                    <a:lstStyle/>
                    <a:p>
                      <a:pPr marL="0" marR="0" lvl="0" indent="0" algn="ctr" rtl="0">
                        <a:spcBef>
                          <a:spcPts val="0"/>
                        </a:spcBef>
                        <a:spcAft>
                          <a:spcPts val="0"/>
                        </a:spcAft>
                        <a:buNone/>
                      </a:pPr>
                      <a:r>
                        <a:rPr lang="es-MX" sz="1800"/>
                        <a:t>2024</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s-MX" sz="1800"/>
                        <a:t>Leve</a:t>
                      </a:r>
                      <a:endParaRPr sz="1800"/>
                    </a:p>
                  </a:txBody>
                  <a:tcPr marL="91450" marR="91450" marT="45725" marB="45725"/>
                </a:tc>
                <a:tc>
                  <a:txBody>
                    <a:bodyPr/>
                    <a:lstStyle/>
                    <a:p>
                      <a:pPr marL="0" marR="0" lvl="0" indent="0" algn="ctr" rtl="0">
                        <a:spcBef>
                          <a:spcPts val="0"/>
                        </a:spcBef>
                        <a:spcAft>
                          <a:spcPts val="0"/>
                        </a:spcAft>
                        <a:buNone/>
                      </a:pPr>
                      <a:r>
                        <a:rPr lang="es-MX" sz="1800"/>
                        <a:t>10</a:t>
                      </a:r>
                      <a:endParaRPr sz="1800"/>
                    </a:p>
                  </a:txBody>
                  <a:tcPr marL="91450" marR="91450" marT="45725" marB="45725"/>
                </a:tc>
                <a:tc>
                  <a:txBody>
                    <a:bodyPr/>
                    <a:lstStyle/>
                    <a:p>
                      <a:pPr marL="0" marR="0" lvl="0" indent="0" algn="ctr" rtl="0">
                        <a:spcBef>
                          <a:spcPts val="0"/>
                        </a:spcBef>
                        <a:spcAft>
                          <a:spcPts val="0"/>
                        </a:spcAft>
                        <a:buNone/>
                      </a:pPr>
                      <a:r>
                        <a:rPr lang="es-MX" sz="1800"/>
                        <a:t>13</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s-MX" sz="1800"/>
                        <a:t>Grave</a:t>
                      </a:r>
                      <a:endParaRPr sz="1800"/>
                    </a:p>
                  </a:txBody>
                  <a:tcPr marL="91450" marR="91450" marT="45725" marB="45725"/>
                </a:tc>
                <a:tc>
                  <a:txBody>
                    <a:bodyPr/>
                    <a:lstStyle/>
                    <a:p>
                      <a:pPr marL="0" marR="0" lvl="0" indent="0" algn="ctr" rtl="0">
                        <a:spcBef>
                          <a:spcPts val="0"/>
                        </a:spcBef>
                        <a:spcAft>
                          <a:spcPts val="0"/>
                        </a:spcAft>
                        <a:buNone/>
                      </a:pPr>
                      <a:r>
                        <a:rPr lang="es-MX" sz="1800"/>
                        <a:t>0</a:t>
                      </a:r>
                      <a:endParaRPr sz="1800"/>
                    </a:p>
                  </a:txBody>
                  <a:tcPr marL="91450" marR="91450" marT="45725" marB="45725"/>
                </a:tc>
                <a:tc>
                  <a:txBody>
                    <a:bodyPr/>
                    <a:lstStyle/>
                    <a:p>
                      <a:pPr marL="0" marR="0" lvl="0" indent="0" algn="ctr" rtl="0">
                        <a:spcBef>
                          <a:spcPts val="0"/>
                        </a:spcBef>
                        <a:spcAft>
                          <a:spcPts val="0"/>
                        </a:spcAft>
                        <a:buNone/>
                      </a:pPr>
                      <a:r>
                        <a:rPr lang="es-MX" sz="1800"/>
                        <a:t>0</a:t>
                      </a:r>
                      <a:endParaRPr sz="1800"/>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59" name="Google Shape;1459;p105"/>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460" name="Google Shape;1460;p105"/>
          <p:cNvGrpSpPr/>
          <p:nvPr/>
        </p:nvGrpSpPr>
        <p:grpSpPr>
          <a:xfrm>
            <a:off x="11875990" y="246497"/>
            <a:ext cx="249159" cy="249159"/>
            <a:chOff x="11203403" y="118310"/>
            <a:chExt cx="802106" cy="802106"/>
          </a:xfrm>
        </p:grpSpPr>
        <p:sp>
          <p:nvSpPr>
            <p:cNvPr id="1461" name="Google Shape;1461;p10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2" name="Google Shape;1462;p105"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463" name="Google Shape;1463;p105"/>
          <p:cNvSpPr txBox="1"/>
          <p:nvPr/>
        </p:nvSpPr>
        <p:spPr>
          <a:xfrm>
            <a:off x="2167460" y="106741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OTRAS ACTIVIDADES</a:t>
            </a:r>
            <a:endParaRPr sz="2400" b="1">
              <a:solidFill>
                <a:schemeClr val="dk1"/>
              </a:solidFill>
              <a:latin typeface="Arial"/>
              <a:ea typeface="Arial"/>
              <a:cs typeface="Arial"/>
              <a:sym typeface="Arial"/>
            </a:endParaRPr>
          </a:p>
        </p:txBody>
      </p:sp>
      <p:sp>
        <p:nvSpPr>
          <p:cNvPr id="1464" name="Google Shape;1464;p105"/>
          <p:cNvSpPr txBox="1"/>
          <p:nvPr/>
        </p:nvSpPr>
        <p:spPr>
          <a:xfrm>
            <a:off x="1243186" y="1676754"/>
            <a:ext cx="9705623" cy="163121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Brigada de emergencia.</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Riesgo psicosocial.</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Riesgo biomecánico. </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Pausas activas.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Simulacros de evacuación</a:t>
            </a:r>
            <a:endParaRPr/>
          </a:p>
        </p:txBody>
      </p:sp>
      <p:pic>
        <p:nvPicPr>
          <p:cNvPr id="1465" name="Google Shape;1465;p105" descr="G:\Mi unidad\ESTRUCTURA DEL SG-SST 2018-2024\4.0 APLICACION\11.Plan de Emergencia y Ayuda Mutua\AÑO 2024\FOTO SIMULACRO EVACUACION\WhatsApp Image 2024-10-02 at 10.10.31 AM.jpeg"/>
          <p:cNvPicPr preferRelativeResize="0"/>
          <p:nvPr/>
        </p:nvPicPr>
        <p:blipFill rotWithShape="1">
          <a:blip r:embed="rId6">
            <a:alphaModFix/>
          </a:blip>
          <a:srcRect/>
          <a:stretch/>
        </p:blipFill>
        <p:spPr>
          <a:xfrm>
            <a:off x="7883456" y="1690688"/>
            <a:ext cx="3078480" cy="1897380"/>
          </a:xfrm>
          <a:prstGeom prst="roundRect">
            <a:avLst/>
          </a:prstGeom>
          <a:noFill/>
          <a:ln>
            <a:noFill/>
          </a:ln>
        </p:spPr>
      </p:pic>
      <p:pic>
        <p:nvPicPr>
          <p:cNvPr id="1466" name="Google Shape;1466;p105"/>
          <p:cNvPicPr preferRelativeResize="0"/>
          <p:nvPr/>
        </p:nvPicPr>
        <p:blipFill rotWithShape="1">
          <a:blip r:embed="rId7">
            <a:alphaModFix/>
          </a:blip>
          <a:srcRect/>
          <a:stretch/>
        </p:blipFill>
        <p:spPr>
          <a:xfrm>
            <a:off x="3798403" y="3803035"/>
            <a:ext cx="3164205" cy="1987550"/>
          </a:xfrm>
          <a:prstGeom prst="roundRect">
            <a:avLst/>
          </a:prstGeom>
          <a:noFill/>
          <a:ln>
            <a:noFill/>
          </a:ln>
        </p:spPr>
      </p:pic>
      <p:pic>
        <p:nvPicPr>
          <p:cNvPr id="1467" name="Google Shape;1467;p105" descr="G:\Mi unidad\ESTRUCTURA DEL SG-SST 2018-2024\2.0 ORGANIZACION\8. Plan de Capacitacion y Entrenamiento\Año 2024\cedeagro\IMG_20241107_151103.jpg"/>
          <p:cNvPicPr preferRelativeResize="0"/>
          <p:nvPr/>
        </p:nvPicPr>
        <p:blipFill rotWithShape="1">
          <a:blip r:embed="rId8">
            <a:alphaModFix/>
          </a:blip>
          <a:srcRect/>
          <a:stretch/>
        </p:blipFill>
        <p:spPr>
          <a:xfrm>
            <a:off x="7883456" y="4089766"/>
            <a:ext cx="3115696" cy="1903378"/>
          </a:xfrm>
          <a:prstGeom prst="roundRect">
            <a:avLst/>
          </a:prstGeom>
          <a:noFill/>
          <a:ln>
            <a:noFill/>
          </a:ln>
        </p:spPr>
      </p:pic>
      <p:pic>
        <p:nvPicPr>
          <p:cNvPr id="1468" name="Google Shape;1468;p105" descr="G:\Mi unidad\ESTRUCTURA DEL SG-SST 2018-2024\2.0 ORGANIZACION\8. Plan de Capacitacion y Entrenamiento\Año 2024\brigada\IMG_20240430_115834.jpg"/>
          <p:cNvPicPr preferRelativeResize="0"/>
          <p:nvPr/>
        </p:nvPicPr>
        <p:blipFill rotWithShape="1">
          <a:blip r:embed="rId9">
            <a:alphaModFix/>
          </a:blip>
          <a:srcRect/>
          <a:stretch/>
        </p:blipFill>
        <p:spPr>
          <a:xfrm rot="5400000">
            <a:off x="394307" y="3529224"/>
            <a:ext cx="2684725" cy="2281771"/>
          </a:xfrm>
          <a:prstGeom prst="round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10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475" name="Google Shape;1475;p10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476" name="Google Shape;1476;p10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77" name="Google Shape;1477;p106"/>
          <p:cNvPicPr preferRelativeResize="0"/>
          <p:nvPr/>
        </p:nvPicPr>
        <p:blipFill rotWithShape="1">
          <a:blip r:embed="rId4">
            <a:alphaModFix/>
          </a:blip>
          <a:srcRect/>
          <a:stretch/>
        </p:blipFill>
        <p:spPr>
          <a:xfrm>
            <a:off x="5124687" y="-448310"/>
            <a:ext cx="1942625" cy="3049271"/>
          </a:xfrm>
          <a:prstGeom prst="rect">
            <a:avLst/>
          </a:prstGeom>
          <a:noFill/>
          <a:ln>
            <a:noFill/>
          </a:ln>
        </p:spPr>
      </p:pic>
      <p:pic>
        <p:nvPicPr>
          <p:cNvPr id="1478" name="Google Shape;1478;p106"/>
          <p:cNvPicPr preferRelativeResize="0"/>
          <p:nvPr/>
        </p:nvPicPr>
        <p:blipFill rotWithShape="1">
          <a:blip r:embed="rId5">
            <a:alphaModFix/>
          </a:blip>
          <a:srcRect/>
          <a:stretch/>
        </p:blipFill>
        <p:spPr>
          <a:xfrm>
            <a:off x="1719385" y="2714328"/>
            <a:ext cx="8753230" cy="201799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0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485" name="Google Shape;1485;p10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486" name="Google Shape;1486;p10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87" name="Google Shape;1487;p107"/>
          <p:cNvPicPr preferRelativeResize="0"/>
          <p:nvPr/>
        </p:nvPicPr>
        <p:blipFill rotWithShape="1">
          <a:blip r:embed="rId4">
            <a:alphaModFix/>
          </a:blip>
          <a:srcRect/>
          <a:stretch/>
        </p:blipFill>
        <p:spPr>
          <a:xfrm>
            <a:off x="5124687" y="-448310"/>
            <a:ext cx="1942625" cy="3049271"/>
          </a:xfrm>
          <a:prstGeom prst="rect">
            <a:avLst/>
          </a:prstGeom>
          <a:noFill/>
          <a:ln>
            <a:noFill/>
          </a:ln>
        </p:spPr>
      </p:pic>
      <p:pic>
        <p:nvPicPr>
          <p:cNvPr id="1488" name="Google Shape;1488;p107"/>
          <p:cNvPicPr preferRelativeResize="0"/>
          <p:nvPr/>
        </p:nvPicPr>
        <p:blipFill rotWithShape="1">
          <a:blip r:embed="rId5">
            <a:alphaModFix/>
          </a:blip>
          <a:srcRect/>
          <a:stretch/>
        </p:blipFill>
        <p:spPr>
          <a:xfrm>
            <a:off x="2360244" y="2669125"/>
            <a:ext cx="7471510" cy="24799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82" name="Google Shape;282;p11"/>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283" name="Google Shape;283;p11"/>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284" name="Google Shape;284;p11"/>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285" name="Google Shape;285;p11"/>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286" name="Google Shape;286;p11"/>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287" name="Google Shape;287;p11"/>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288" name="Google Shape;288;p11"/>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289" name="Google Shape;289;p11"/>
          <p:cNvPicPr preferRelativeResize="0"/>
          <p:nvPr/>
        </p:nvPicPr>
        <p:blipFill rotWithShape="1">
          <a:blip r:embed="rId11">
            <a:alphaModFix/>
          </a:blip>
          <a:srcRect t="23561" b="19731"/>
          <a:stretch/>
        </p:blipFill>
        <p:spPr>
          <a:xfrm>
            <a:off x="9065031" y="1499936"/>
            <a:ext cx="3330973" cy="334804"/>
          </a:xfrm>
          <a:prstGeom prst="rect">
            <a:avLst/>
          </a:prstGeom>
          <a:noFill/>
          <a:ln>
            <a:noFill/>
          </a:ln>
        </p:spPr>
      </p:pic>
      <p:pic>
        <p:nvPicPr>
          <p:cNvPr id="290" name="Google Shape;290;p11">
            <a:hlinkClick r:id="rId12" action="ppaction://hlinksldjump"/>
          </p:cNvPr>
          <p:cNvPicPr preferRelativeResize="0"/>
          <p:nvPr/>
        </p:nvPicPr>
        <p:blipFill rotWithShape="1">
          <a:blip r:embed="rId11">
            <a:alphaModFix/>
          </a:blip>
          <a:srcRect l="4538" t="22099" b="18605"/>
          <a:stretch/>
        </p:blipFill>
        <p:spPr>
          <a:xfrm>
            <a:off x="6596312" y="1329245"/>
            <a:ext cx="5900428" cy="649582"/>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91" name="Google Shape;291;p11">
            <a:hlinkClick r:id="rId13" action="ppaction://hlinksldjump"/>
          </p:cNvPr>
          <p:cNvPicPr preferRelativeResize="0"/>
          <p:nvPr/>
        </p:nvPicPr>
        <p:blipFill rotWithShape="1">
          <a:blip r:embed="rId14">
            <a:alphaModFix/>
          </a:blip>
          <a:srcRect t="26089" b="17204"/>
          <a:stretch/>
        </p:blipFill>
        <p:spPr>
          <a:xfrm>
            <a:off x="-266444" y="649705"/>
            <a:ext cx="2130227" cy="334804"/>
          </a:xfrm>
          <a:prstGeom prst="rect">
            <a:avLst/>
          </a:prstGeom>
          <a:noFill/>
          <a:ln>
            <a:noFill/>
          </a:ln>
        </p:spPr>
      </p:pic>
      <p:pic>
        <p:nvPicPr>
          <p:cNvPr id="292" name="Google Shape;292;p11"/>
          <p:cNvPicPr preferRelativeResize="0"/>
          <p:nvPr/>
        </p:nvPicPr>
        <p:blipFill rotWithShape="1">
          <a:blip r:embed="rId15">
            <a:alphaModFix/>
          </a:blip>
          <a:srcRect t="26987" b="22750"/>
          <a:stretch/>
        </p:blipFill>
        <p:spPr>
          <a:xfrm>
            <a:off x="7936091" y="5061321"/>
            <a:ext cx="4459913" cy="296742"/>
          </a:xfrm>
          <a:prstGeom prst="rect">
            <a:avLst/>
          </a:prstGeom>
          <a:noFill/>
          <a:ln>
            <a:noFill/>
          </a:ln>
        </p:spPr>
      </p:pic>
      <p:pic>
        <p:nvPicPr>
          <p:cNvPr id="293" name="Google Shape;293;p11"/>
          <p:cNvPicPr preferRelativeResize="0"/>
          <p:nvPr/>
        </p:nvPicPr>
        <p:blipFill rotWithShape="1">
          <a:blip r:embed="rId16">
            <a:alphaModFix/>
          </a:blip>
          <a:srcRect t="22072" b="23984"/>
          <a:stretch/>
        </p:blipFill>
        <p:spPr>
          <a:xfrm>
            <a:off x="10260936" y="4162926"/>
            <a:ext cx="2092156" cy="318486"/>
          </a:xfrm>
          <a:prstGeom prst="rect">
            <a:avLst/>
          </a:prstGeom>
          <a:noFill/>
          <a:ln>
            <a:noFill/>
          </a:ln>
        </p:spPr>
      </p:pic>
      <p:pic>
        <p:nvPicPr>
          <p:cNvPr id="294" name="Google Shape;294;p11"/>
          <p:cNvPicPr preferRelativeResize="0"/>
          <p:nvPr/>
        </p:nvPicPr>
        <p:blipFill rotWithShape="1">
          <a:blip r:embed="rId17">
            <a:alphaModFix/>
          </a:blip>
          <a:srcRect t="23291" b="22765"/>
          <a:stretch/>
        </p:blipFill>
        <p:spPr>
          <a:xfrm>
            <a:off x="10209732" y="3231602"/>
            <a:ext cx="2162141" cy="318486"/>
          </a:xfrm>
          <a:prstGeom prst="rect">
            <a:avLst/>
          </a:prstGeom>
          <a:noFill/>
          <a:ln>
            <a:noFill/>
          </a:ln>
        </p:spPr>
      </p:pic>
      <p:pic>
        <p:nvPicPr>
          <p:cNvPr id="295" name="Google Shape;295;p11"/>
          <p:cNvPicPr preferRelativeResize="0"/>
          <p:nvPr/>
        </p:nvPicPr>
        <p:blipFill rotWithShape="1">
          <a:blip r:embed="rId18">
            <a:alphaModFix/>
          </a:blip>
          <a:srcRect t="16872" b="15551"/>
          <a:stretch/>
        </p:blipFill>
        <p:spPr>
          <a:xfrm>
            <a:off x="9458459" y="585537"/>
            <a:ext cx="2868228" cy="398972"/>
          </a:xfrm>
          <a:prstGeom prst="rect">
            <a:avLst/>
          </a:prstGeom>
          <a:noFill/>
          <a:ln>
            <a:noFill/>
          </a:ln>
        </p:spPr>
      </p:pic>
      <p:pic>
        <p:nvPicPr>
          <p:cNvPr id="296" name="Google Shape;296;p11"/>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02" name="Google Shape;302;p12"/>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303" name="Google Shape;303;p12"/>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304" name="Google Shape;304;p12"/>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305" name="Google Shape;305;p12"/>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306" name="Google Shape;306;p12"/>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307" name="Google Shape;307;p12"/>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308" name="Google Shape;308;p12"/>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309" name="Google Shape;309;p12">
            <a:hlinkClick r:id="rId11" action="ppaction://hlinksldjump"/>
          </p:cNvPr>
          <p:cNvPicPr preferRelativeResize="0"/>
          <p:nvPr/>
        </p:nvPicPr>
        <p:blipFill rotWithShape="1">
          <a:blip r:embed="rId12">
            <a:alphaModFix/>
          </a:blip>
          <a:srcRect t="26089" b="17204"/>
          <a:stretch/>
        </p:blipFill>
        <p:spPr>
          <a:xfrm>
            <a:off x="-266444" y="649705"/>
            <a:ext cx="2130227" cy="334804"/>
          </a:xfrm>
          <a:prstGeom prst="rect">
            <a:avLst/>
          </a:prstGeom>
          <a:noFill/>
          <a:ln>
            <a:noFill/>
          </a:ln>
        </p:spPr>
      </p:pic>
      <p:pic>
        <p:nvPicPr>
          <p:cNvPr id="310" name="Google Shape;310;p12">
            <a:hlinkClick r:id="rId13" action="ppaction://hlinksldjump"/>
          </p:cNvPr>
          <p:cNvPicPr preferRelativeResize="0"/>
          <p:nvPr/>
        </p:nvPicPr>
        <p:blipFill rotWithShape="1">
          <a:blip r:embed="rId14">
            <a:alphaModFix/>
          </a:blip>
          <a:srcRect l="5480" t="25484" b="21480"/>
          <a:stretch/>
        </p:blipFill>
        <p:spPr>
          <a:xfrm>
            <a:off x="8369048" y="2411981"/>
            <a:ext cx="4107626" cy="52559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311" name="Google Shape;311;p12"/>
          <p:cNvPicPr preferRelativeResize="0"/>
          <p:nvPr/>
        </p:nvPicPr>
        <p:blipFill rotWithShape="1">
          <a:blip r:embed="rId15">
            <a:alphaModFix/>
          </a:blip>
          <a:srcRect t="26987" b="22750"/>
          <a:stretch/>
        </p:blipFill>
        <p:spPr>
          <a:xfrm>
            <a:off x="7936091" y="5061321"/>
            <a:ext cx="4459913" cy="296742"/>
          </a:xfrm>
          <a:prstGeom prst="rect">
            <a:avLst/>
          </a:prstGeom>
          <a:noFill/>
          <a:ln>
            <a:noFill/>
          </a:ln>
        </p:spPr>
      </p:pic>
      <p:pic>
        <p:nvPicPr>
          <p:cNvPr id="312" name="Google Shape;312;p12"/>
          <p:cNvPicPr preferRelativeResize="0"/>
          <p:nvPr/>
        </p:nvPicPr>
        <p:blipFill rotWithShape="1">
          <a:blip r:embed="rId16">
            <a:alphaModFix/>
          </a:blip>
          <a:srcRect t="22072" b="23984"/>
          <a:stretch/>
        </p:blipFill>
        <p:spPr>
          <a:xfrm>
            <a:off x="10260936" y="4162926"/>
            <a:ext cx="2092156" cy="318486"/>
          </a:xfrm>
          <a:prstGeom prst="rect">
            <a:avLst/>
          </a:prstGeom>
          <a:noFill/>
          <a:ln>
            <a:noFill/>
          </a:ln>
        </p:spPr>
      </p:pic>
      <p:pic>
        <p:nvPicPr>
          <p:cNvPr id="313" name="Google Shape;313;p12"/>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314" name="Google Shape;314;p12"/>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315" name="Google Shape;315;p12"/>
          <p:cNvPicPr preferRelativeResize="0"/>
          <p:nvPr/>
        </p:nvPicPr>
        <p:blipFill rotWithShape="1">
          <a:blip r:embed="rId19">
            <a:alphaModFix/>
          </a:blip>
          <a:srcRect t="23291" b="22765"/>
          <a:stretch/>
        </p:blipFill>
        <p:spPr>
          <a:xfrm>
            <a:off x="10209732" y="3231602"/>
            <a:ext cx="2162141" cy="318486"/>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21" name="Google Shape;321;p13"/>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322" name="Google Shape;322;p13"/>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323" name="Google Shape;323;p13"/>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324" name="Google Shape;324;p13"/>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325" name="Google Shape;325;p13"/>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326" name="Google Shape;326;p13"/>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327" name="Google Shape;327;p13"/>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328" name="Google Shape;328;p13"/>
          <p:cNvPicPr preferRelativeResize="0"/>
          <p:nvPr/>
        </p:nvPicPr>
        <p:blipFill rotWithShape="1">
          <a:blip r:embed="rId11">
            <a:alphaModFix/>
          </a:blip>
          <a:srcRect t="23291" b="22765"/>
          <a:stretch/>
        </p:blipFill>
        <p:spPr>
          <a:xfrm>
            <a:off x="10209732" y="3231602"/>
            <a:ext cx="2162141" cy="318486"/>
          </a:xfrm>
          <a:prstGeom prst="rect">
            <a:avLst/>
          </a:prstGeom>
          <a:noFill/>
          <a:ln>
            <a:noFill/>
          </a:ln>
        </p:spPr>
      </p:pic>
      <p:pic>
        <p:nvPicPr>
          <p:cNvPr id="329" name="Google Shape;329;p13">
            <a:hlinkClick r:id="rId12" action="ppaction://hlinksldjump"/>
          </p:cNvPr>
          <p:cNvPicPr preferRelativeResize="0"/>
          <p:nvPr/>
        </p:nvPicPr>
        <p:blipFill rotWithShape="1">
          <a:blip r:embed="rId11">
            <a:alphaModFix/>
          </a:blip>
          <a:srcRect l="6727" t="23291" b="26449"/>
          <a:stretch/>
        </p:blipFill>
        <p:spPr>
          <a:xfrm>
            <a:off x="8489875" y="3106864"/>
            <a:ext cx="4012429" cy="590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330" name="Google Shape;330;p13">
            <a:hlinkClick r:id="rId13" action="ppaction://hlinksldjump"/>
          </p:cNvPr>
          <p:cNvPicPr preferRelativeResize="0"/>
          <p:nvPr/>
        </p:nvPicPr>
        <p:blipFill rotWithShape="1">
          <a:blip r:embed="rId14">
            <a:alphaModFix/>
          </a:blip>
          <a:srcRect t="26089" b="17204"/>
          <a:stretch/>
        </p:blipFill>
        <p:spPr>
          <a:xfrm>
            <a:off x="-266444" y="649705"/>
            <a:ext cx="2130227" cy="334804"/>
          </a:xfrm>
          <a:prstGeom prst="rect">
            <a:avLst/>
          </a:prstGeom>
          <a:noFill/>
          <a:ln>
            <a:noFill/>
          </a:ln>
        </p:spPr>
      </p:pic>
      <p:pic>
        <p:nvPicPr>
          <p:cNvPr id="331" name="Google Shape;331;p13"/>
          <p:cNvPicPr preferRelativeResize="0"/>
          <p:nvPr/>
        </p:nvPicPr>
        <p:blipFill rotWithShape="1">
          <a:blip r:embed="rId15">
            <a:alphaModFix/>
          </a:blip>
          <a:srcRect t="26987" b="22750"/>
          <a:stretch/>
        </p:blipFill>
        <p:spPr>
          <a:xfrm>
            <a:off x="7936091" y="5061321"/>
            <a:ext cx="4459913" cy="296742"/>
          </a:xfrm>
          <a:prstGeom prst="rect">
            <a:avLst/>
          </a:prstGeom>
          <a:noFill/>
          <a:ln>
            <a:noFill/>
          </a:ln>
        </p:spPr>
      </p:pic>
      <p:pic>
        <p:nvPicPr>
          <p:cNvPr id="332" name="Google Shape;332;p13"/>
          <p:cNvPicPr preferRelativeResize="0"/>
          <p:nvPr/>
        </p:nvPicPr>
        <p:blipFill rotWithShape="1">
          <a:blip r:embed="rId16">
            <a:alphaModFix/>
          </a:blip>
          <a:srcRect t="22072" b="23984"/>
          <a:stretch/>
        </p:blipFill>
        <p:spPr>
          <a:xfrm>
            <a:off x="10260936" y="4162926"/>
            <a:ext cx="2092156" cy="318486"/>
          </a:xfrm>
          <a:prstGeom prst="rect">
            <a:avLst/>
          </a:prstGeom>
          <a:noFill/>
          <a:ln>
            <a:noFill/>
          </a:ln>
        </p:spPr>
      </p:pic>
      <p:pic>
        <p:nvPicPr>
          <p:cNvPr id="333" name="Google Shape;333;p13"/>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334" name="Google Shape;334;p13"/>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335" name="Google Shape;335;p13"/>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41" name="Google Shape;341;p14"/>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342" name="Google Shape;342;p14"/>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343" name="Google Shape;343;p14"/>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344" name="Google Shape;344;p14"/>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345" name="Google Shape;345;p14"/>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346" name="Google Shape;346;p14"/>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347" name="Google Shape;347;p14"/>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348" name="Google Shape;348;p14"/>
          <p:cNvPicPr preferRelativeResize="0"/>
          <p:nvPr/>
        </p:nvPicPr>
        <p:blipFill rotWithShape="1">
          <a:blip r:embed="rId11">
            <a:alphaModFix/>
          </a:blip>
          <a:srcRect t="22072" b="23984"/>
          <a:stretch/>
        </p:blipFill>
        <p:spPr>
          <a:xfrm>
            <a:off x="10260936" y="4162926"/>
            <a:ext cx="2092156" cy="318486"/>
          </a:xfrm>
          <a:prstGeom prst="rect">
            <a:avLst/>
          </a:prstGeom>
          <a:noFill/>
          <a:ln>
            <a:noFill/>
          </a:ln>
        </p:spPr>
      </p:pic>
      <p:pic>
        <p:nvPicPr>
          <p:cNvPr id="349" name="Google Shape;349;p14">
            <a:hlinkClick r:id="rId12" action="ppaction://hlinksldjump"/>
          </p:cNvPr>
          <p:cNvPicPr preferRelativeResize="0"/>
          <p:nvPr/>
        </p:nvPicPr>
        <p:blipFill rotWithShape="1">
          <a:blip r:embed="rId11">
            <a:alphaModFix/>
          </a:blip>
          <a:srcRect l="7571" t="22072" b="17862"/>
          <a:stretch/>
        </p:blipFill>
        <p:spPr>
          <a:xfrm>
            <a:off x="8658119" y="4031542"/>
            <a:ext cx="3847393" cy="705565"/>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350" name="Google Shape;350;p14">
            <a:hlinkClick r:id="rId13" action="ppaction://hlinksldjump"/>
          </p:cNvPr>
          <p:cNvPicPr preferRelativeResize="0"/>
          <p:nvPr/>
        </p:nvPicPr>
        <p:blipFill rotWithShape="1">
          <a:blip r:embed="rId14">
            <a:alphaModFix/>
          </a:blip>
          <a:srcRect t="26089" b="17204"/>
          <a:stretch/>
        </p:blipFill>
        <p:spPr>
          <a:xfrm>
            <a:off x="-266444" y="649705"/>
            <a:ext cx="2130227" cy="334804"/>
          </a:xfrm>
          <a:prstGeom prst="rect">
            <a:avLst/>
          </a:prstGeom>
          <a:noFill/>
          <a:ln>
            <a:noFill/>
          </a:ln>
        </p:spPr>
      </p:pic>
      <p:pic>
        <p:nvPicPr>
          <p:cNvPr id="351" name="Google Shape;351;p14"/>
          <p:cNvPicPr preferRelativeResize="0"/>
          <p:nvPr/>
        </p:nvPicPr>
        <p:blipFill rotWithShape="1">
          <a:blip r:embed="rId15">
            <a:alphaModFix/>
          </a:blip>
          <a:srcRect t="26987" b="22750"/>
          <a:stretch/>
        </p:blipFill>
        <p:spPr>
          <a:xfrm>
            <a:off x="7936091" y="5061321"/>
            <a:ext cx="4459913" cy="296742"/>
          </a:xfrm>
          <a:prstGeom prst="rect">
            <a:avLst/>
          </a:prstGeom>
          <a:noFill/>
          <a:ln>
            <a:noFill/>
          </a:ln>
        </p:spPr>
      </p:pic>
      <p:pic>
        <p:nvPicPr>
          <p:cNvPr id="352" name="Google Shape;352;p14"/>
          <p:cNvPicPr preferRelativeResize="0"/>
          <p:nvPr/>
        </p:nvPicPr>
        <p:blipFill rotWithShape="1">
          <a:blip r:embed="rId16">
            <a:alphaModFix/>
          </a:blip>
          <a:srcRect t="23291" b="22765"/>
          <a:stretch/>
        </p:blipFill>
        <p:spPr>
          <a:xfrm>
            <a:off x="10209732" y="3231602"/>
            <a:ext cx="2162141" cy="318486"/>
          </a:xfrm>
          <a:prstGeom prst="rect">
            <a:avLst/>
          </a:prstGeom>
          <a:noFill/>
          <a:ln>
            <a:noFill/>
          </a:ln>
        </p:spPr>
      </p:pic>
      <p:pic>
        <p:nvPicPr>
          <p:cNvPr id="353" name="Google Shape;353;p14"/>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354" name="Google Shape;354;p14"/>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355" name="Google Shape;355;p14"/>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1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61" name="Google Shape;361;p15"/>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362" name="Google Shape;362;p15"/>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363" name="Google Shape;363;p15"/>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364" name="Google Shape;364;p15"/>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365" name="Google Shape;365;p15"/>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366" name="Google Shape;366;p15"/>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367" name="Google Shape;367;p15"/>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368" name="Google Shape;368;p15"/>
          <p:cNvPicPr preferRelativeResize="0"/>
          <p:nvPr/>
        </p:nvPicPr>
        <p:blipFill rotWithShape="1">
          <a:blip r:embed="rId11">
            <a:alphaModFix/>
          </a:blip>
          <a:srcRect t="26987" b="22750"/>
          <a:stretch/>
        </p:blipFill>
        <p:spPr>
          <a:xfrm>
            <a:off x="7936091" y="5061321"/>
            <a:ext cx="4459913" cy="296742"/>
          </a:xfrm>
          <a:prstGeom prst="rect">
            <a:avLst/>
          </a:prstGeom>
          <a:noFill/>
          <a:ln>
            <a:noFill/>
          </a:ln>
        </p:spPr>
      </p:pic>
      <p:pic>
        <p:nvPicPr>
          <p:cNvPr id="369" name="Google Shape;369;p15">
            <a:hlinkClick r:id="rId12" action="ppaction://hlinksldjump"/>
          </p:cNvPr>
          <p:cNvPicPr preferRelativeResize="0"/>
          <p:nvPr/>
        </p:nvPicPr>
        <p:blipFill rotWithShape="1">
          <a:blip r:embed="rId11">
            <a:alphaModFix/>
          </a:blip>
          <a:srcRect l="2805" t="26987" b="22750"/>
          <a:stretch/>
        </p:blipFill>
        <p:spPr>
          <a:xfrm>
            <a:off x="4308987" y="4929489"/>
            <a:ext cx="8186489" cy="560406"/>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370" name="Google Shape;370;p15">
            <a:hlinkClick r:id="rId13" action="ppaction://hlinksldjump"/>
          </p:cNvPr>
          <p:cNvPicPr preferRelativeResize="0"/>
          <p:nvPr/>
        </p:nvPicPr>
        <p:blipFill rotWithShape="1">
          <a:blip r:embed="rId14">
            <a:alphaModFix/>
          </a:blip>
          <a:srcRect t="26089" b="17204"/>
          <a:stretch/>
        </p:blipFill>
        <p:spPr>
          <a:xfrm>
            <a:off x="-266444" y="649705"/>
            <a:ext cx="2130227" cy="334804"/>
          </a:xfrm>
          <a:prstGeom prst="rect">
            <a:avLst/>
          </a:prstGeom>
          <a:noFill/>
          <a:ln>
            <a:noFill/>
          </a:ln>
        </p:spPr>
      </p:pic>
      <p:pic>
        <p:nvPicPr>
          <p:cNvPr id="371" name="Google Shape;371;p15"/>
          <p:cNvPicPr preferRelativeResize="0"/>
          <p:nvPr/>
        </p:nvPicPr>
        <p:blipFill rotWithShape="1">
          <a:blip r:embed="rId15">
            <a:alphaModFix/>
          </a:blip>
          <a:srcRect t="22072" b="23984"/>
          <a:stretch/>
        </p:blipFill>
        <p:spPr>
          <a:xfrm>
            <a:off x="10260936" y="4162926"/>
            <a:ext cx="2092156" cy="318486"/>
          </a:xfrm>
          <a:prstGeom prst="rect">
            <a:avLst/>
          </a:prstGeom>
          <a:noFill/>
          <a:ln>
            <a:noFill/>
          </a:ln>
        </p:spPr>
      </p:pic>
      <p:pic>
        <p:nvPicPr>
          <p:cNvPr id="372" name="Google Shape;372;p15"/>
          <p:cNvPicPr preferRelativeResize="0"/>
          <p:nvPr/>
        </p:nvPicPr>
        <p:blipFill rotWithShape="1">
          <a:blip r:embed="rId16">
            <a:alphaModFix/>
          </a:blip>
          <a:srcRect t="23291" b="22765"/>
          <a:stretch/>
        </p:blipFill>
        <p:spPr>
          <a:xfrm>
            <a:off x="10209732" y="3231602"/>
            <a:ext cx="2162141" cy="318486"/>
          </a:xfrm>
          <a:prstGeom prst="rect">
            <a:avLst/>
          </a:prstGeom>
          <a:noFill/>
          <a:ln>
            <a:noFill/>
          </a:ln>
        </p:spPr>
      </p:pic>
      <p:pic>
        <p:nvPicPr>
          <p:cNvPr id="373" name="Google Shape;373;p15"/>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374" name="Google Shape;374;p15"/>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375" name="Google Shape;375;p15"/>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1" name="Google Shape;381;p16" descr="Casa"/>
          <p:cNvPicPr preferRelativeResize="0">
            <a:picLocks noGrp="1"/>
          </p:cNvPicPr>
          <p:nvPr>
            <p:ph type="body" idx="1"/>
          </p:nvPr>
        </p:nvPicPr>
        <p:blipFill rotWithShape="1">
          <a:blip r:embed="rId3">
            <a:alphaModFix/>
          </a:blip>
          <a:srcRect/>
          <a:stretch/>
        </p:blipFill>
        <p:spPr>
          <a:xfrm>
            <a:off x="5638800" y="3544094"/>
            <a:ext cx="914400" cy="914400"/>
          </a:xfrm>
          <a:prstGeom prst="rect">
            <a:avLst/>
          </a:prstGeom>
          <a:noFill/>
          <a:ln>
            <a:noFill/>
          </a:ln>
        </p:spPr>
      </p:pic>
      <p:pic>
        <p:nvPicPr>
          <p:cNvPr id="382" name="Google Shape;382;p16"/>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383" name="Google Shape;383;p16"/>
          <p:cNvPicPr preferRelativeResize="0"/>
          <p:nvPr/>
        </p:nvPicPr>
        <p:blipFill rotWithShape="1">
          <a:blip r:embed="rId5">
            <a:alphaModFix/>
          </a:blip>
          <a:srcRect/>
          <a:stretch/>
        </p:blipFill>
        <p:spPr>
          <a:xfrm>
            <a:off x="1" y="0"/>
            <a:ext cx="12191999" cy="6857999"/>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89" name="Google Shape;38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90" name="Google Shape;390;p17"/>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391" name="Google Shape;391;p17"/>
          <p:cNvGrpSpPr/>
          <p:nvPr/>
        </p:nvGrpSpPr>
        <p:grpSpPr>
          <a:xfrm>
            <a:off x="11875990" y="246497"/>
            <a:ext cx="249159" cy="249159"/>
            <a:chOff x="11203403" y="118310"/>
            <a:chExt cx="802106" cy="802106"/>
          </a:xfrm>
        </p:grpSpPr>
        <p:sp>
          <p:nvSpPr>
            <p:cNvPr id="392" name="Google Shape;392;p1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3" name="Google Shape;393;p1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394" name="Google Shape;394;p17"/>
          <p:cNvSpPr txBox="1"/>
          <p:nvPr/>
        </p:nvSpPr>
        <p:spPr>
          <a:xfrm>
            <a:off x="3687881" y="400773"/>
            <a:ext cx="513618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PROGRAMAS ACADÉMICOS</a:t>
            </a:r>
            <a:endParaRPr sz="2400" b="1" i="0" u="none" strike="noStrike" cap="none">
              <a:solidFill>
                <a:schemeClr val="dk1"/>
              </a:solidFill>
              <a:latin typeface="Arial"/>
              <a:ea typeface="Arial"/>
              <a:cs typeface="Arial"/>
              <a:sym typeface="Arial"/>
            </a:endParaRPr>
          </a:p>
        </p:txBody>
      </p:sp>
      <p:pic>
        <p:nvPicPr>
          <p:cNvPr id="395" name="Google Shape;395;p17" descr="https://img.genial.ly/6467e04ccf6e700012c39605/1686847471001-1686847471001.png"/>
          <p:cNvPicPr preferRelativeResize="0"/>
          <p:nvPr/>
        </p:nvPicPr>
        <p:blipFill rotWithShape="1">
          <a:blip r:embed="rId6">
            <a:alphaModFix/>
          </a:blip>
          <a:srcRect/>
          <a:stretch/>
        </p:blipFill>
        <p:spPr>
          <a:xfrm>
            <a:off x="1316186" y="983212"/>
            <a:ext cx="9879572" cy="55096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01" name="Google Shape;40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2" name="Google Shape;402;p18"/>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03" name="Google Shape;403;p18"/>
          <p:cNvGrpSpPr/>
          <p:nvPr/>
        </p:nvGrpSpPr>
        <p:grpSpPr>
          <a:xfrm>
            <a:off x="11875990" y="246497"/>
            <a:ext cx="249159" cy="249159"/>
            <a:chOff x="11203403" y="118310"/>
            <a:chExt cx="802106" cy="802106"/>
          </a:xfrm>
        </p:grpSpPr>
        <p:sp>
          <p:nvSpPr>
            <p:cNvPr id="404" name="Google Shape;404;p1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05" name="Google Shape;405;p1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406" name="Google Shape;406;p18"/>
          <p:cNvSpPr txBox="1"/>
          <p:nvPr/>
        </p:nvSpPr>
        <p:spPr>
          <a:xfrm>
            <a:off x="3079076" y="504660"/>
            <a:ext cx="603384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ESTUDIANTES INSCRITOS 2023-2024</a:t>
            </a:r>
            <a:endParaRPr sz="2400" b="1" i="0" u="none" strike="noStrike" cap="none">
              <a:solidFill>
                <a:schemeClr val="dk1"/>
              </a:solidFill>
              <a:latin typeface="Arial"/>
              <a:ea typeface="Arial"/>
              <a:cs typeface="Arial"/>
              <a:sym typeface="Arial"/>
            </a:endParaRPr>
          </a:p>
        </p:txBody>
      </p:sp>
      <p:pic>
        <p:nvPicPr>
          <p:cNvPr id="407" name="Google Shape;407;p18" descr="https://img.genially.com/6467e04ccf6e700012c39605/1750431217223-1750431217223.png"/>
          <p:cNvPicPr preferRelativeResize="0"/>
          <p:nvPr/>
        </p:nvPicPr>
        <p:blipFill rotWithShape="1">
          <a:blip r:embed="rId6">
            <a:alphaModFix/>
          </a:blip>
          <a:srcRect/>
          <a:stretch/>
        </p:blipFill>
        <p:spPr>
          <a:xfrm>
            <a:off x="1934986" y="1310670"/>
            <a:ext cx="7863769" cy="4929833"/>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13" name="Google Shape;41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14" name="Google Shape;414;p19"/>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15" name="Google Shape;415;p19"/>
          <p:cNvGrpSpPr/>
          <p:nvPr/>
        </p:nvGrpSpPr>
        <p:grpSpPr>
          <a:xfrm>
            <a:off x="11875990" y="246497"/>
            <a:ext cx="249159" cy="249159"/>
            <a:chOff x="11203403" y="118310"/>
            <a:chExt cx="802106" cy="802106"/>
          </a:xfrm>
        </p:grpSpPr>
        <p:sp>
          <p:nvSpPr>
            <p:cNvPr id="416" name="Google Shape;416;p19"/>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7" name="Google Shape;417;p19"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418" name="Google Shape;418;p19"/>
          <p:cNvSpPr txBox="1"/>
          <p:nvPr/>
        </p:nvSpPr>
        <p:spPr>
          <a:xfrm>
            <a:off x="2592931" y="509064"/>
            <a:ext cx="700613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ESTUDIANTES INSCRITOS POR SEMESTRE</a:t>
            </a:r>
            <a:endParaRPr sz="2400" b="1" i="0" u="none" strike="noStrike" cap="none">
              <a:solidFill>
                <a:schemeClr val="dk1"/>
              </a:solidFill>
              <a:latin typeface="Arial"/>
              <a:ea typeface="Arial"/>
              <a:cs typeface="Arial"/>
              <a:sym typeface="Arial"/>
            </a:endParaRPr>
          </a:p>
        </p:txBody>
      </p:sp>
      <p:pic>
        <p:nvPicPr>
          <p:cNvPr id="419" name="Google Shape;419;p19" descr="https://img.genially.com/6467e04ccf6e700012c39605/1750431267498-1750431267498.png"/>
          <p:cNvPicPr preferRelativeResize="0"/>
          <p:nvPr/>
        </p:nvPicPr>
        <p:blipFill rotWithShape="1">
          <a:blip r:embed="rId6">
            <a:alphaModFix/>
          </a:blip>
          <a:srcRect/>
          <a:stretch/>
        </p:blipFill>
        <p:spPr>
          <a:xfrm>
            <a:off x="1749777" y="1384124"/>
            <a:ext cx="8037689" cy="4442707"/>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4" name="Google Shape;104;p2"/>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105" name="Google Shape;105;p2"/>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106" name="Google Shape;106;p2"/>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107" name="Google Shape;107;p2"/>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108" name="Google Shape;108;p2"/>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109" name="Google Shape;109;p2"/>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110" name="Google Shape;110;p2"/>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111" name="Google Shape;111;p2"/>
          <p:cNvPicPr preferRelativeResize="0"/>
          <p:nvPr/>
        </p:nvPicPr>
        <p:blipFill rotWithShape="1">
          <a:blip r:embed="rId11">
            <a:alphaModFix/>
          </a:blip>
          <a:srcRect t="23536" r="5030" b="19906"/>
          <a:stretch/>
        </p:blipFill>
        <p:spPr>
          <a:xfrm>
            <a:off x="-336121" y="495681"/>
            <a:ext cx="3691642" cy="588579"/>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112" name="Google Shape;112;p2"/>
          <p:cNvPicPr preferRelativeResize="0"/>
          <p:nvPr/>
        </p:nvPicPr>
        <p:blipFill rotWithShape="1">
          <a:blip r:embed="rId12">
            <a:alphaModFix/>
          </a:blip>
          <a:srcRect t="26987" b="22750"/>
          <a:stretch/>
        </p:blipFill>
        <p:spPr>
          <a:xfrm>
            <a:off x="7936091" y="5061321"/>
            <a:ext cx="4459913" cy="296742"/>
          </a:xfrm>
          <a:prstGeom prst="rect">
            <a:avLst/>
          </a:prstGeom>
          <a:noFill/>
          <a:ln>
            <a:noFill/>
          </a:ln>
        </p:spPr>
      </p:pic>
      <p:pic>
        <p:nvPicPr>
          <p:cNvPr id="113" name="Google Shape;113;p2"/>
          <p:cNvPicPr preferRelativeResize="0"/>
          <p:nvPr/>
        </p:nvPicPr>
        <p:blipFill rotWithShape="1">
          <a:blip r:embed="rId13">
            <a:alphaModFix/>
          </a:blip>
          <a:srcRect t="22072" b="23984"/>
          <a:stretch/>
        </p:blipFill>
        <p:spPr>
          <a:xfrm>
            <a:off x="10260936" y="4162926"/>
            <a:ext cx="2092156" cy="318486"/>
          </a:xfrm>
          <a:prstGeom prst="rect">
            <a:avLst/>
          </a:prstGeom>
          <a:noFill/>
          <a:ln>
            <a:noFill/>
          </a:ln>
        </p:spPr>
      </p:pic>
      <p:pic>
        <p:nvPicPr>
          <p:cNvPr id="114" name="Google Shape;114;p2"/>
          <p:cNvPicPr preferRelativeResize="0"/>
          <p:nvPr/>
        </p:nvPicPr>
        <p:blipFill rotWithShape="1">
          <a:blip r:embed="rId14">
            <a:alphaModFix/>
          </a:blip>
          <a:srcRect t="23291" b="22765"/>
          <a:stretch/>
        </p:blipFill>
        <p:spPr>
          <a:xfrm>
            <a:off x="10209732" y="3231602"/>
            <a:ext cx="2162141" cy="318486"/>
          </a:xfrm>
          <a:prstGeom prst="rect">
            <a:avLst/>
          </a:prstGeom>
          <a:noFill/>
          <a:ln>
            <a:noFill/>
          </a:ln>
        </p:spPr>
      </p:pic>
      <p:pic>
        <p:nvPicPr>
          <p:cNvPr id="115" name="Google Shape;115;p2"/>
          <p:cNvPicPr preferRelativeResize="0"/>
          <p:nvPr/>
        </p:nvPicPr>
        <p:blipFill rotWithShape="1">
          <a:blip r:embed="rId15">
            <a:alphaModFix/>
          </a:blip>
          <a:srcRect t="16872" b="15551"/>
          <a:stretch/>
        </p:blipFill>
        <p:spPr>
          <a:xfrm>
            <a:off x="9458459" y="585537"/>
            <a:ext cx="2868228" cy="398972"/>
          </a:xfrm>
          <a:prstGeom prst="rect">
            <a:avLst/>
          </a:prstGeom>
          <a:noFill/>
          <a:ln>
            <a:noFill/>
          </a:ln>
        </p:spPr>
      </p:pic>
      <p:pic>
        <p:nvPicPr>
          <p:cNvPr id="116" name="Google Shape;116;p2"/>
          <p:cNvPicPr preferRelativeResize="0"/>
          <p:nvPr/>
        </p:nvPicPr>
        <p:blipFill rotWithShape="1">
          <a:blip r:embed="rId16">
            <a:alphaModFix/>
          </a:blip>
          <a:srcRect t="23561" b="19731"/>
          <a:stretch/>
        </p:blipFill>
        <p:spPr>
          <a:xfrm>
            <a:off x="9065031" y="1499936"/>
            <a:ext cx="3330973" cy="334804"/>
          </a:xfrm>
          <a:prstGeom prst="rect">
            <a:avLst/>
          </a:prstGeom>
          <a:noFill/>
          <a:ln>
            <a:noFill/>
          </a:ln>
        </p:spPr>
      </p:pic>
      <p:pic>
        <p:nvPicPr>
          <p:cNvPr id="117" name="Google Shape;117;p2"/>
          <p:cNvPicPr preferRelativeResize="0"/>
          <p:nvPr/>
        </p:nvPicPr>
        <p:blipFill rotWithShape="1">
          <a:blip r:embed="rId17">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25" name="Google Shape;42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26" name="Google Shape;426;p20"/>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27" name="Google Shape;427;p20"/>
          <p:cNvGrpSpPr/>
          <p:nvPr/>
        </p:nvGrpSpPr>
        <p:grpSpPr>
          <a:xfrm>
            <a:off x="11875990" y="246497"/>
            <a:ext cx="249159" cy="249159"/>
            <a:chOff x="11203403" y="118310"/>
            <a:chExt cx="802106" cy="802106"/>
          </a:xfrm>
        </p:grpSpPr>
        <p:sp>
          <p:nvSpPr>
            <p:cNvPr id="428" name="Google Shape;428;p2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29" name="Google Shape;429;p20"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430" name="Google Shape;430;p20"/>
          <p:cNvSpPr txBox="1"/>
          <p:nvPr/>
        </p:nvSpPr>
        <p:spPr>
          <a:xfrm>
            <a:off x="2444042" y="612407"/>
            <a:ext cx="795725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ESTADÍSTICA DE MATRÍCULAS (INCREMENTO DEL 128%)</a:t>
            </a:r>
            <a:endParaRPr sz="2400" b="1" i="0" u="none" strike="noStrike" cap="none">
              <a:solidFill>
                <a:schemeClr val="dk1"/>
              </a:solidFill>
              <a:latin typeface="Arial"/>
              <a:ea typeface="Arial"/>
              <a:cs typeface="Arial"/>
              <a:sym typeface="Arial"/>
            </a:endParaRPr>
          </a:p>
        </p:txBody>
      </p:sp>
      <p:pic>
        <p:nvPicPr>
          <p:cNvPr id="431" name="Google Shape;431;p20" descr="https://img.genially.com/6467e04ccf6e700012c39605/1750431309565-1750431309565.png"/>
          <p:cNvPicPr preferRelativeResize="0"/>
          <p:nvPr/>
        </p:nvPicPr>
        <p:blipFill rotWithShape="1">
          <a:blip r:embed="rId6">
            <a:alphaModFix/>
          </a:blip>
          <a:srcRect/>
          <a:stretch/>
        </p:blipFill>
        <p:spPr>
          <a:xfrm>
            <a:off x="1267176" y="1690688"/>
            <a:ext cx="9657645" cy="3852997"/>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37" name="Google Shape;43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38" name="Google Shape;438;p21"/>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39" name="Google Shape;439;p21"/>
          <p:cNvGrpSpPr/>
          <p:nvPr/>
        </p:nvGrpSpPr>
        <p:grpSpPr>
          <a:xfrm>
            <a:off x="11875990" y="246497"/>
            <a:ext cx="249159" cy="249159"/>
            <a:chOff x="11203403" y="118310"/>
            <a:chExt cx="802106" cy="802106"/>
          </a:xfrm>
        </p:grpSpPr>
        <p:sp>
          <p:nvSpPr>
            <p:cNvPr id="440" name="Google Shape;440;p2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41" name="Google Shape;441;p2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442" name="Google Shape;442;p21"/>
          <p:cNvSpPr txBox="1"/>
          <p:nvPr/>
        </p:nvSpPr>
        <p:spPr>
          <a:xfrm>
            <a:off x="2494842" y="413984"/>
            <a:ext cx="720231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i="0" u="none" strike="noStrike" cap="none">
                <a:solidFill>
                  <a:schemeClr val="dk1"/>
                </a:solidFill>
                <a:latin typeface="Arial"/>
                <a:ea typeface="Arial"/>
                <a:cs typeface="Arial"/>
                <a:sym typeface="Arial"/>
              </a:rPr>
              <a:t>MATRICULADOS (ESTUDIANTES ATENDIDOS EN EL AÑO POR LUGAR DE PROCEDENCIA - 8.482 estudiantes)</a:t>
            </a:r>
            <a:endParaRPr sz="1800" b="1" i="0" u="none" strike="noStrike" cap="none">
              <a:solidFill>
                <a:schemeClr val="dk1"/>
              </a:solidFill>
              <a:latin typeface="Arial"/>
              <a:ea typeface="Arial"/>
              <a:cs typeface="Arial"/>
              <a:sym typeface="Arial"/>
            </a:endParaRPr>
          </a:p>
        </p:txBody>
      </p:sp>
      <p:pic>
        <p:nvPicPr>
          <p:cNvPr id="443" name="Google Shape;443;p21" descr="https://img.genially.com/6467e04ccf6e700012c39605/1750431339848-1750431339848.png"/>
          <p:cNvPicPr preferRelativeResize="0"/>
          <p:nvPr/>
        </p:nvPicPr>
        <p:blipFill rotWithShape="1">
          <a:blip r:embed="rId6">
            <a:alphaModFix/>
          </a:blip>
          <a:srcRect/>
          <a:stretch/>
        </p:blipFill>
        <p:spPr>
          <a:xfrm>
            <a:off x="1448855" y="1236539"/>
            <a:ext cx="8887883" cy="51886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49" name="Google Shape;449;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50" name="Google Shape;450;p22"/>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51" name="Google Shape;451;p22"/>
          <p:cNvGrpSpPr/>
          <p:nvPr/>
        </p:nvGrpSpPr>
        <p:grpSpPr>
          <a:xfrm>
            <a:off x="11875990" y="246497"/>
            <a:ext cx="249159" cy="249159"/>
            <a:chOff x="11203403" y="118310"/>
            <a:chExt cx="802106" cy="802106"/>
          </a:xfrm>
        </p:grpSpPr>
        <p:sp>
          <p:nvSpPr>
            <p:cNvPr id="452" name="Google Shape;452;p22"/>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3" name="Google Shape;453;p22"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454" name="Google Shape;454;p22"/>
          <p:cNvSpPr txBox="1"/>
          <p:nvPr/>
        </p:nvSpPr>
        <p:spPr>
          <a:xfrm>
            <a:off x="2167463" y="560618"/>
            <a:ext cx="78570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i="0" u="none" strike="noStrike" cap="none">
                <a:solidFill>
                  <a:schemeClr val="dk1"/>
                </a:solidFill>
                <a:latin typeface="Arial"/>
                <a:ea typeface="Arial"/>
                <a:cs typeface="Arial"/>
                <a:sym typeface="Arial"/>
              </a:rPr>
              <a:t>PRESENCIA DEL INTEP POR ARTICULACIÓN (1.763 ESTUDIANTES)</a:t>
            </a:r>
            <a:endParaRPr sz="1800" b="1" i="0" u="none" strike="noStrike" cap="none">
              <a:solidFill>
                <a:schemeClr val="dk1"/>
              </a:solidFill>
              <a:latin typeface="Arial"/>
              <a:ea typeface="Arial"/>
              <a:cs typeface="Arial"/>
              <a:sym typeface="Arial"/>
            </a:endParaRPr>
          </a:p>
        </p:txBody>
      </p:sp>
      <p:pic>
        <p:nvPicPr>
          <p:cNvPr id="455" name="Google Shape;455;p22" descr="https://img.genially.com/6467e04ccf6e700012c39605/1750432082886-1750432082885.png"/>
          <p:cNvPicPr preferRelativeResize="0"/>
          <p:nvPr/>
        </p:nvPicPr>
        <p:blipFill rotWithShape="1">
          <a:blip r:embed="rId6">
            <a:alphaModFix/>
          </a:blip>
          <a:srcRect/>
          <a:stretch/>
        </p:blipFill>
        <p:spPr>
          <a:xfrm>
            <a:off x="1614309" y="1441300"/>
            <a:ext cx="8963378" cy="49053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61" name="Google Shape;46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62" name="Google Shape;462;p23"/>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63" name="Google Shape;463;p23"/>
          <p:cNvGrpSpPr/>
          <p:nvPr/>
        </p:nvGrpSpPr>
        <p:grpSpPr>
          <a:xfrm>
            <a:off x="11875990" y="246497"/>
            <a:ext cx="249159" cy="249159"/>
            <a:chOff x="11203403" y="118310"/>
            <a:chExt cx="802106" cy="802106"/>
          </a:xfrm>
        </p:grpSpPr>
        <p:sp>
          <p:nvSpPr>
            <p:cNvPr id="464" name="Google Shape;464;p23"/>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65" name="Google Shape;465;p23"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466" name="Google Shape;466;p23"/>
          <p:cNvSpPr txBox="1"/>
          <p:nvPr/>
        </p:nvSpPr>
        <p:spPr>
          <a:xfrm>
            <a:off x="2167463" y="560618"/>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COMPARATIVO DE ESTUDIANTES ATENDIDOS POR UNIDAD ACADÉMICA (10.245)</a:t>
            </a:r>
            <a:endParaRPr sz="2400" b="1" i="0" u="none" strike="noStrike" cap="none">
              <a:solidFill>
                <a:schemeClr val="dk1"/>
              </a:solidFill>
              <a:latin typeface="Arial"/>
              <a:ea typeface="Arial"/>
              <a:cs typeface="Arial"/>
              <a:sym typeface="Arial"/>
            </a:endParaRPr>
          </a:p>
        </p:txBody>
      </p:sp>
      <p:pic>
        <p:nvPicPr>
          <p:cNvPr id="467" name="Google Shape;467;p23" descr="https://img.genially.com/6467e04ccf6e700012c39605/1750435549527-1750435549527.png"/>
          <p:cNvPicPr preferRelativeResize="0"/>
          <p:nvPr/>
        </p:nvPicPr>
        <p:blipFill rotWithShape="1">
          <a:blip r:embed="rId6">
            <a:alphaModFix/>
          </a:blip>
          <a:srcRect/>
          <a:stretch/>
        </p:blipFill>
        <p:spPr>
          <a:xfrm>
            <a:off x="1986841" y="1518321"/>
            <a:ext cx="8218311" cy="4513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73" name="Google Shape;47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74" name="Google Shape;474;p24"/>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75" name="Google Shape;475;p24"/>
          <p:cNvGrpSpPr/>
          <p:nvPr/>
        </p:nvGrpSpPr>
        <p:grpSpPr>
          <a:xfrm>
            <a:off x="11875990" y="246497"/>
            <a:ext cx="249159" cy="249159"/>
            <a:chOff x="11203403" y="118310"/>
            <a:chExt cx="802106" cy="802106"/>
          </a:xfrm>
        </p:grpSpPr>
        <p:sp>
          <p:nvSpPr>
            <p:cNvPr id="476" name="Google Shape;476;p2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77" name="Google Shape;477;p2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pic>
        <p:nvPicPr>
          <p:cNvPr id="478" name="Google Shape;478;p24"/>
          <p:cNvPicPr preferRelativeResize="0"/>
          <p:nvPr/>
        </p:nvPicPr>
        <p:blipFill rotWithShape="1">
          <a:blip r:embed="rId3">
            <a:alphaModFix/>
          </a:blip>
          <a:srcRect/>
          <a:stretch/>
        </p:blipFill>
        <p:spPr>
          <a:xfrm>
            <a:off x="0" y="0"/>
            <a:ext cx="12191999" cy="6857999"/>
          </a:xfrm>
          <a:prstGeom prst="rect">
            <a:avLst/>
          </a:prstGeom>
          <a:noFill/>
          <a:ln>
            <a:noFill/>
          </a:ln>
        </p:spPr>
      </p:pic>
      <p:sp>
        <p:nvSpPr>
          <p:cNvPr id="479" name="Google Shape;479;p24"/>
          <p:cNvSpPr txBox="1"/>
          <p:nvPr/>
        </p:nvSpPr>
        <p:spPr>
          <a:xfrm>
            <a:off x="2137830" y="446319"/>
            <a:ext cx="791633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ESTUDIANTES MATRICULADOS POR GÉNERO (10.245)</a:t>
            </a:r>
            <a:endParaRPr sz="2400" b="1" i="0" u="none" strike="noStrike" cap="none">
              <a:solidFill>
                <a:schemeClr val="dk1"/>
              </a:solidFill>
              <a:latin typeface="Arial"/>
              <a:ea typeface="Arial"/>
              <a:cs typeface="Arial"/>
              <a:sym typeface="Arial"/>
            </a:endParaRPr>
          </a:p>
        </p:txBody>
      </p:sp>
      <p:pic>
        <p:nvPicPr>
          <p:cNvPr id="480" name="Google Shape;480;p24" descr="https://img.genially.com/6467e04ccf6e700012c39605/1750436088879-1750436088879.png"/>
          <p:cNvPicPr preferRelativeResize="0"/>
          <p:nvPr/>
        </p:nvPicPr>
        <p:blipFill rotWithShape="1">
          <a:blip r:embed="rId6">
            <a:alphaModFix/>
          </a:blip>
          <a:srcRect/>
          <a:stretch/>
        </p:blipFill>
        <p:spPr>
          <a:xfrm>
            <a:off x="3142191" y="1391939"/>
            <a:ext cx="5907617" cy="50157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86" name="Google Shape;486;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87" name="Google Shape;487;p25"/>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488" name="Google Shape;488;p25"/>
          <p:cNvGrpSpPr/>
          <p:nvPr/>
        </p:nvGrpSpPr>
        <p:grpSpPr>
          <a:xfrm>
            <a:off x="11875990" y="246497"/>
            <a:ext cx="249159" cy="249159"/>
            <a:chOff x="11203403" y="118310"/>
            <a:chExt cx="802106" cy="802106"/>
          </a:xfrm>
        </p:grpSpPr>
        <p:sp>
          <p:nvSpPr>
            <p:cNvPr id="489" name="Google Shape;489;p2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90" name="Google Shape;490;p25"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491" name="Google Shape;491;p25"/>
          <p:cNvSpPr txBox="1"/>
          <p:nvPr/>
        </p:nvSpPr>
        <p:spPr>
          <a:xfrm>
            <a:off x="2167463" y="560618"/>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ESTUDIANTES GRADUADOS 2023-2024 (128%)</a:t>
            </a:r>
            <a:endParaRPr sz="2400" b="1" i="0" u="none" strike="noStrike" cap="none">
              <a:solidFill>
                <a:schemeClr val="dk1"/>
              </a:solidFill>
              <a:latin typeface="Arial"/>
              <a:ea typeface="Arial"/>
              <a:cs typeface="Arial"/>
              <a:sym typeface="Arial"/>
            </a:endParaRPr>
          </a:p>
        </p:txBody>
      </p:sp>
      <p:pic>
        <p:nvPicPr>
          <p:cNvPr id="492" name="Google Shape;492;p25" descr="https://img.genially.com/6467e04ccf6e700012c39605/1750436122673-1750436122673.png"/>
          <p:cNvPicPr preferRelativeResize="0"/>
          <p:nvPr/>
        </p:nvPicPr>
        <p:blipFill rotWithShape="1">
          <a:blip r:embed="rId6">
            <a:alphaModFix/>
          </a:blip>
          <a:srcRect/>
          <a:stretch/>
        </p:blipFill>
        <p:spPr>
          <a:xfrm>
            <a:off x="1794930" y="1513152"/>
            <a:ext cx="8602133" cy="42898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98" name="Google Shape;498;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99" name="Google Shape;499;p26"/>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500" name="Google Shape;500;p26"/>
          <p:cNvPicPr preferRelativeResize="0"/>
          <p:nvPr/>
        </p:nvPicPr>
        <p:blipFill rotWithShape="1">
          <a:blip r:embed="rId4">
            <a:alphaModFix/>
          </a:blip>
          <a:srcRect/>
          <a:stretch/>
        </p:blipFill>
        <p:spPr>
          <a:xfrm>
            <a:off x="-1" y="0"/>
            <a:ext cx="12191999" cy="6858000"/>
          </a:xfrm>
          <a:prstGeom prst="rect">
            <a:avLst/>
          </a:prstGeom>
          <a:noFill/>
          <a:ln>
            <a:noFill/>
          </a:ln>
        </p:spPr>
      </p:pic>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06" name="Google Shape;506;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07" name="Google Shape;507;p27"/>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508" name="Google Shape;508;p27"/>
          <p:cNvGrpSpPr/>
          <p:nvPr/>
        </p:nvGrpSpPr>
        <p:grpSpPr>
          <a:xfrm>
            <a:off x="11875990" y="246497"/>
            <a:ext cx="249159" cy="249159"/>
            <a:chOff x="11203403" y="118310"/>
            <a:chExt cx="802106" cy="802106"/>
          </a:xfrm>
        </p:grpSpPr>
        <p:sp>
          <p:nvSpPr>
            <p:cNvPr id="509" name="Google Shape;509;p2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10" name="Google Shape;510;p2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511" name="Google Shape;511;p27"/>
          <p:cNvSpPr txBox="1"/>
          <p:nvPr/>
        </p:nvSpPr>
        <p:spPr>
          <a:xfrm>
            <a:off x="2167464" y="596371"/>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PERSONAL DOCENTE</a:t>
            </a:r>
            <a:endParaRPr sz="2400" b="1" i="0" u="none" strike="noStrike" cap="none">
              <a:solidFill>
                <a:schemeClr val="dk1"/>
              </a:solidFill>
              <a:latin typeface="Arial"/>
              <a:ea typeface="Arial"/>
              <a:cs typeface="Arial"/>
              <a:sym typeface="Arial"/>
            </a:endParaRPr>
          </a:p>
        </p:txBody>
      </p:sp>
      <p:pic>
        <p:nvPicPr>
          <p:cNvPr id="512" name="Google Shape;512;p27" descr="https://img.genially.com/6467e04ccf6e700012c39605/1750447308321-1750447308321.png"/>
          <p:cNvPicPr preferRelativeResize="0"/>
          <p:nvPr/>
        </p:nvPicPr>
        <p:blipFill rotWithShape="1">
          <a:blip r:embed="rId6">
            <a:alphaModFix/>
          </a:blip>
          <a:srcRect/>
          <a:stretch/>
        </p:blipFill>
        <p:spPr>
          <a:xfrm>
            <a:off x="308551" y="1833168"/>
            <a:ext cx="11591732" cy="36873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18" name="Google Shape;518;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19" name="Google Shape;519;p28"/>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520" name="Google Shape;520;p28"/>
          <p:cNvGrpSpPr/>
          <p:nvPr/>
        </p:nvGrpSpPr>
        <p:grpSpPr>
          <a:xfrm>
            <a:off x="11875990" y="246497"/>
            <a:ext cx="249159" cy="249159"/>
            <a:chOff x="11203403" y="118310"/>
            <a:chExt cx="802106" cy="802106"/>
          </a:xfrm>
        </p:grpSpPr>
        <p:sp>
          <p:nvSpPr>
            <p:cNvPr id="521" name="Google Shape;521;p2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2" name="Google Shape;522;p2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523" name="Google Shape;523;p28"/>
          <p:cNvSpPr txBox="1"/>
          <p:nvPr/>
        </p:nvSpPr>
        <p:spPr>
          <a:xfrm>
            <a:off x="2167463" y="560618"/>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FORMACIÓN DOCENTE</a:t>
            </a:r>
            <a:endParaRPr sz="2400" b="1" i="0" u="none" strike="noStrike" cap="none">
              <a:solidFill>
                <a:schemeClr val="dk1"/>
              </a:solidFill>
              <a:latin typeface="Arial"/>
              <a:ea typeface="Arial"/>
              <a:cs typeface="Arial"/>
              <a:sym typeface="Arial"/>
            </a:endParaRPr>
          </a:p>
        </p:txBody>
      </p:sp>
      <p:pic>
        <p:nvPicPr>
          <p:cNvPr id="524" name="Google Shape;524;p28" descr="https://img.genially.com/6467e04ccf6e700012c39605%2F1750448253419-1750448253419.png"/>
          <p:cNvPicPr preferRelativeResize="0"/>
          <p:nvPr/>
        </p:nvPicPr>
        <p:blipFill rotWithShape="1">
          <a:blip r:embed="rId6">
            <a:alphaModFix/>
          </a:blip>
          <a:srcRect/>
          <a:stretch/>
        </p:blipFill>
        <p:spPr>
          <a:xfrm>
            <a:off x="1069505" y="1217776"/>
            <a:ext cx="10052984" cy="49780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30" name="Google Shape;530;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31" name="Google Shape;531;p29"/>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532" name="Google Shape;532;p29"/>
          <p:cNvGrpSpPr/>
          <p:nvPr/>
        </p:nvGrpSpPr>
        <p:grpSpPr>
          <a:xfrm>
            <a:off x="11875990" y="246497"/>
            <a:ext cx="249159" cy="249159"/>
            <a:chOff x="11203403" y="118310"/>
            <a:chExt cx="802106" cy="802106"/>
          </a:xfrm>
        </p:grpSpPr>
        <p:sp>
          <p:nvSpPr>
            <p:cNvPr id="533" name="Google Shape;533;p29"/>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34" name="Google Shape;534;p29"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535" name="Google Shape;535;p29"/>
          <p:cNvSpPr txBox="1"/>
          <p:nvPr/>
        </p:nvSpPr>
        <p:spPr>
          <a:xfrm>
            <a:off x="2167464" y="83260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VALOR VINCULACIÓN DOCENTE</a:t>
            </a:r>
            <a:endParaRPr sz="2400" b="1" i="0" u="none" strike="noStrike" cap="none">
              <a:solidFill>
                <a:schemeClr val="dk1"/>
              </a:solidFill>
              <a:latin typeface="Arial"/>
              <a:ea typeface="Arial"/>
              <a:cs typeface="Arial"/>
              <a:sym typeface="Arial"/>
            </a:endParaRPr>
          </a:p>
        </p:txBody>
      </p:sp>
      <p:pic>
        <p:nvPicPr>
          <p:cNvPr id="536" name="Google Shape;536;p29" descr="https://img.genially.com/6467e04ccf6e700012c39605/1750448290112-1750448290112.png"/>
          <p:cNvPicPr preferRelativeResize="0"/>
          <p:nvPr/>
        </p:nvPicPr>
        <p:blipFill rotWithShape="1">
          <a:blip r:embed="rId6">
            <a:alphaModFix/>
          </a:blip>
          <a:srcRect/>
          <a:stretch/>
        </p:blipFill>
        <p:spPr>
          <a:xfrm>
            <a:off x="1249316" y="1825625"/>
            <a:ext cx="9693364" cy="35240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3" name="Google Shape;123;p3"/>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124" name="Google Shape;124;p3"/>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125" name="Google Shape;125;p3"/>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126" name="Google Shape;126;p3"/>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127" name="Google Shape;127;p3"/>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128" name="Google Shape;128;p3"/>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129" name="Google Shape;129;p3"/>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130" name="Google Shape;130;p3">
            <a:hlinkClick r:id="rId11" action="ppaction://hlinksldjump"/>
          </p:cNvPr>
          <p:cNvPicPr preferRelativeResize="0"/>
          <p:nvPr/>
        </p:nvPicPr>
        <p:blipFill rotWithShape="1">
          <a:blip r:embed="rId12">
            <a:alphaModFix/>
          </a:blip>
          <a:srcRect t="23536" r="5030" b="19906"/>
          <a:stretch/>
        </p:blipFill>
        <p:spPr>
          <a:xfrm>
            <a:off x="-336121" y="495681"/>
            <a:ext cx="3691642" cy="588579"/>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131" name="Google Shape;131;p3"/>
          <p:cNvPicPr preferRelativeResize="0"/>
          <p:nvPr/>
        </p:nvPicPr>
        <p:blipFill rotWithShape="1">
          <a:blip r:embed="rId13">
            <a:alphaModFix/>
          </a:blip>
          <a:srcRect t="26987" b="22750"/>
          <a:stretch/>
        </p:blipFill>
        <p:spPr>
          <a:xfrm>
            <a:off x="7936091" y="5061321"/>
            <a:ext cx="4459913" cy="296742"/>
          </a:xfrm>
          <a:prstGeom prst="rect">
            <a:avLst/>
          </a:prstGeom>
          <a:noFill/>
          <a:ln>
            <a:noFill/>
          </a:ln>
        </p:spPr>
      </p:pic>
      <p:pic>
        <p:nvPicPr>
          <p:cNvPr id="132" name="Google Shape;132;p3"/>
          <p:cNvPicPr preferRelativeResize="0"/>
          <p:nvPr/>
        </p:nvPicPr>
        <p:blipFill rotWithShape="1">
          <a:blip r:embed="rId14">
            <a:alphaModFix/>
          </a:blip>
          <a:srcRect t="22072" b="23984"/>
          <a:stretch/>
        </p:blipFill>
        <p:spPr>
          <a:xfrm>
            <a:off x="10260936" y="4162926"/>
            <a:ext cx="2092156" cy="318486"/>
          </a:xfrm>
          <a:prstGeom prst="rect">
            <a:avLst/>
          </a:prstGeom>
          <a:noFill/>
          <a:ln>
            <a:noFill/>
          </a:ln>
        </p:spPr>
      </p:pic>
      <p:pic>
        <p:nvPicPr>
          <p:cNvPr id="133" name="Google Shape;133;p3"/>
          <p:cNvPicPr preferRelativeResize="0"/>
          <p:nvPr/>
        </p:nvPicPr>
        <p:blipFill rotWithShape="1">
          <a:blip r:embed="rId15">
            <a:alphaModFix/>
          </a:blip>
          <a:srcRect t="23291" b="22765"/>
          <a:stretch/>
        </p:blipFill>
        <p:spPr>
          <a:xfrm>
            <a:off x="10209732" y="3231602"/>
            <a:ext cx="2162141" cy="318486"/>
          </a:xfrm>
          <a:prstGeom prst="rect">
            <a:avLst/>
          </a:prstGeom>
          <a:noFill/>
          <a:ln>
            <a:noFill/>
          </a:ln>
        </p:spPr>
      </p:pic>
      <p:pic>
        <p:nvPicPr>
          <p:cNvPr id="134" name="Google Shape;134;p3"/>
          <p:cNvPicPr preferRelativeResize="0"/>
          <p:nvPr/>
        </p:nvPicPr>
        <p:blipFill rotWithShape="1">
          <a:blip r:embed="rId16">
            <a:alphaModFix/>
          </a:blip>
          <a:srcRect t="16872" b="15551"/>
          <a:stretch/>
        </p:blipFill>
        <p:spPr>
          <a:xfrm>
            <a:off x="9458459" y="585537"/>
            <a:ext cx="2868228" cy="398972"/>
          </a:xfrm>
          <a:prstGeom prst="rect">
            <a:avLst/>
          </a:prstGeom>
          <a:noFill/>
          <a:ln>
            <a:noFill/>
          </a:ln>
        </p:spPr>
      </p:pic>
      <p:pic>
        <p:nvPicPr>
          <p:cNvPr id="135" name="Google Shape;135;p3"/>
          <p:cNvPicPr preferRelativeResize="0"/>
          <p:nvPr/>
        </p:nvPicPr>
        <p:blipFill rotWithShape="1">
          <a:blip r:embed="rId17">
            <a:alphaModFix/>
          </a:blip>
          <a:srcRect t="23561" b="19731"/>
          <a:stretch/>
        </p:blipFill>
        <p:spPr>
          <a:xfrm>
            <a:off x="9065031" y="1499936"/>
            <a:ext cx="3330973" cy="334804"/>
          </a:xfrm>
          <a:prstGeom prst="rect">
            <a:avLst/>
          </a:prstGeom>
          <a:noFill/>
          <a:ln>
            <a:noFill/>
          </a:ln>
        </p:spPr>
      </p:pic>
      <p:pic>
        <p:nvPicPr>
          <p:cNvPr id="136" name="Google Shape;136;p3"/>
          <p:cNvPicPr preferRelativeResize="0"/>
          <p:nvPr/>
        </p:nvPicPr>
        <p:blipFill rotWithShape="1">
          <a:blip r:embed="rId18">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42" name="Google Shape;542;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43" name="Google Shape;543;p30"/>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544" name="Google Shape;544;p30"/>
          <p:cNvGrpSpPr/>
          <p:nvPr/>
        </p:nvGrpSpPr>
        <p:grpSpPr>
          <a:xfrm>
            <a:off x="11875990" y="246497"/>
            <a:ext cx="249159" cy="249159"/>
            <a:chOff x="11203403" y="118310"/>
            <a:chExt cx="802106" cy="802106"/>
          </a:xfrm>
        </p:grpSpPr>
        <p:sp>
          <p:nvSpPr>
            <p:cNvPr id="545" name="Google Shape;545;p3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46" name="Google Shape;546;p30"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547" name="Google Shape;547;p30"/>
          <p:cNvSpPr txBox="1"/>
          <p:nvPr/>
        </p:nvSpPr>
        <p:spPr>
          <a:xfrm>
            <a:off x="2167461" y="1027906"/>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PERSONAL ADMINISTRATIVO Y DE APOYO</a:t>
            </a:r>
            <a:endParaRPr sz="2400" b="1" i="0" u="none" strike="noStrike" cap="none">
              <a:solidFill>
                <a:schemeClr val="dk1"/>
              </a:solidFill>
              <a:latin typeface="Arial"/>
              <a:ea typeface="Arial"/>
              <a:cs typeface="Arial"/>
              <a:sym typeface="Arial"/>
            </a:endParaRPr>
          </a:p>
        </p:txBody>
      </p:sp>
      <p:pic>
        <p:nvPicPr>
          <p:cNvPr id="548" name="Google Shape;548;p30" descr="https://img.genially.com/6467e04ccf6e700012c39605/1750448307450-1750448307450.png"/>
          <p:cNvPicPr preferRelativeResize="0"/>
          <p:nvPr/>
        </p:nvPicPr>
        <p:blipFill rotWithShape="1">
          <a:blip r:embed="rId6">
            <a:alphaModFix/>
          </a:blip>
          <a:srcRect/>
          <a:stretch/>
        </p:blipFill>
        <p:spPr>
          <a:xfrm>
            <a:off x="568966" y="2353469"/>
            <a:ext cx="11054057" cy="23998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54" name="Google Shape;554;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55" name="Google Shape;555;p31"/>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556" name="Google Shape;556;p31"/>
          <p:cNvGrpSpPr/>
          <p:nvPr/>
        </p:nvGrpSpPr>
        <p:grpSpPr>
          <a:xfrm>
            <a:off x="11875990" y="246497"/>
            <a:ext cx="249159" cy="249159"/>
            <a:chOff x="11203403" y="118310"/>
            <a:chExt cx="802106" cy="802106"/>
          </a:xfrm>
        </p:grpSpPr>
        <p:sp>
          <p:nvSpPr>
            <p:cNvPr id="557" name="Google Shape;557;p3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8" name="Google Shape;558;p3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559" name="Google Shape;559;p31"/>
          <p:cNvSpPr txBox="1"/>
          <p:nvPr/>
        </p:nvSpPr>
        <p:spPr>
          <a:xfrm>
            <a:off x="2313513" y="589286"/>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NIVEL DE FORMACIÓN PERSONAL ADMINISTRATIVO</a:t>
            </a:r>
            <a:endParaRPr sz="2400" b="1" i="0" u="none" strike="noStrike" cap="none">
              <a:solidFill>
                <a:schemeClr val="dk1"/>
              </a:solidFill>
              <a:latin typeface="Arial"/>
              <a:ea typeface="Arial"/>
              <a:cs typeface="Arial"/>
              <a:sym typeface="Arial"/>
            </a:endParaRPr>
          </a:p>
        </p:txBody>
      </p:sp>
      <p:pic>
        <p:nvPicPr>
          <p:cNvPr id="560" name="Google Shape;560;p31" descr="https://img.genially.com/6467e04ccf6e700012c39605/1750448333354-1750448333354.png"/>
          <p:cNvPicPr preferRelativeResize="0"/>
          <p:nvPr/>
        </p:nvPicPr>
        <p:blipFill rotWithShape="1">
          <a:blip r:embed="rId6">
            <a:alphaModFix/>
          </a:blip>
          <a:srcRect/>
          <a:stretch/>
        </p:blipFill>
        <p:spPr>
          <a:xfrm>
            <a:off x="2040465" y="1420283"/>
            <a:ext cx="8398935" cy="49447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66" name="Google Shape;566;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67" name="Google Shape;567;p32"/>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568" name="Google Shape;568;p32"/>
          <p:cNvGrpSpPr/>
          <p:nvPr/>
        </p:nvGrpSpPr>
        <p:grpSpPr>
          <a:xfrm>
            <a:off x="11875990" y="246497"/>
            <a:ext cx="249159" cy="249159"/>
            <a:chOff x="11203403" y="118310"/>
            <a:chExt cx="802106" cy="802106"/>
          </a:xfrm>
        </p:grpSpPr>
        <p:sp>
          <p:nvSpPr>
            <p:cNvPr id="569" name="Google Shape;569;p32"/>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70" name="Google Shape;570;p32"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571" name="Google Shape;571;p32"/>
          <p:cNvSpPr txBox="1"/>
          <p:nvPr/>
        </p:nvSpPr>
        <p:spPr>
          <a:xfrm>
            <a:off x="2167461" y="992769"/>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VALOR TOTAL PERSONAL VINCULADO 2024</a:t>
            </a:r>
            <a:endParaRPr sz="2400" b="1" i="0" u="none" strike="noStrike" cap="none">
              <a:solidFill>
                <a:schemeClr val="dk1"/>
              </a:solidFill>
              <a:latin typeface="Arial"/>
              <a:ea typeface="Arial"/>
              <a:cs typeface="Arial"/>
              <a:sym typeface="Arial"/>
            </a:endParaRPr>
          </a:p>
        </p:txBody>
      </p:sp>
      <p:pic>
        <p:nvPicPr>
          <p:cNvPr id="572" name="Google Shape;572;p32" descr="https://img.genially.com/6467e04ccf6e700012c39605/1750448481463-1750448481463.png"/>
          <p:cNvPicPr preferRelativeResize="0"/>
          <p:nvPr/>
        </p:nvPicPr>
        <p:blipFill rotWithShape="1">
          <a:blip r:embed="rId6">
            <a:alphaModFix/>
          </a:blip>
          <a:srcRect/>
          <a:stretch/>
        </p:blipFill>
        <p:spPr>
          <a:xfrm>
            <a:off x="1087640" y="1899656"/>
            <a:ext cx="10266160" cy="387129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78" name="Google Shape;578;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79" name="Google Shape;579;p33"/>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580" name="Google Shape;580;p33"/>
          <p:cNvPicPr preferRelativeResize="0"/>
          <p:nvPr/>
        </p:nvPicPr>
        <p:blipFill rotWithShape="1">
          <a:blip r:embed="rId4">
            <a:alphaModFix/>
          </a:blip>
          <a:srcRect/>
          <a:stretch/>
        </p:blipFill>
        <p:spPr>
          <a:xfrm>
            <a:off x="-1" y="0"/>
            <a:ext cx="12191999" cy="6857999"/>
          </a:xfrm>
          <a:prstGeom prst="rect">
            <a:avLst/>
          </a:prstGeom>
          <a:noFill/>
          <a:ln>
            <a:noFill/>
          </a:ln>
        </p:spPr>
      </p:pic>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86" name="Google Shape;58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87" name="Google Shape;587;p34"/>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588" name="Google Shape;588;p34"/>
          <p:cNvGrpSpPr/>
          <p:nvPr/>
        </p:nvGrpSpPr>
        <p:grpSpPr>
          <a:xfrm>
            <a:off x="11875990" y="246497"/>
            <a:ext cx="249159" cy="249159"/>
            <a:chOff x="11203403" y="118310"/>
            <a:chExt cx="802106" cy="802106"/>
          </a:xfrm>
        </p:grpSpPr>
        <p:sp>
          <p:nvSpPr>
            <p:cNvPr id="589" name="Google Shape;589;p3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90" name="Google Shape;590;p3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591" name="Google Shape;591;p34"/>
          <p:cNvSpPr txBox="1"/>
          <p:nvPr/>
        </p:nvSpPr>
        <p:spPr>
          <a:xfrm>
            <a:off x="2167463" y="1065659"/>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SUBSIDIO DE ALIMENTACIÓN</a:t>
            </a:r>
            <a:endParaRPr sz="2400" b="1" i="0" u="none" strike="noStrike" cap="none">
              <a:solidFill>
                <a:schemeClr val="dk1"/>
              </a:solidFill>
              <a:latin typeface="Arial"/>
              <a:ea typeface="Arial"/>
              <a:cs typeface="Arial"/>
              <a:sym typeface="Arial"/>
            </a:endParaRPr>
          </a:p>
        </p:txBody>
      </p:sp>
      <p:pic>
        <p:nvPicPr>
          <p:cNvPr id="592" name="Google Shape;592;p34" descr="https://img.genially.com/6467e04ccf6e700012c39605/1750455087059-1750455087059.png"/>
          <p:cNvPicPr preferRelativeResize="0"/>
          <p:nvPr/>
        </p:nvPicPr>
        <p:blipFill rotWithShape="1">
          <a:blip r:embed="rId6">
            <a:alphaModFix/>
          </a:blip>
          <a:srcRect/>
          <a:stretch/>
        </p:blipFill>
        <p:spPr>
          <a:xfrm>
            <a:off x="1792641" y="2371106"/>
            <a:ext cx="8606715" cy="21157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98" name="Google Shape;59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599" name="Google Shape;599;p35"/>
          <p:cNvPicPr preferRelativeResize="0"/>
          <p:nvPr/>
        </p:nvPicPr>
        <p:blipFill rotWithShape="1">
          <a:blip r:embed="rId4">
            <a:alphaModFix/>
          </a:blip>
          <a:srcRect/>
          <a:stretch/>
        </p:blipFill>
        <p:spPr>
          <a:xfrm>
            <a:off x="0" y="0"/>
            <a:ext cx="12191999" cy="6857999"/>
          </a:xfrm>
          <a:prstGeom prst="rect">
            <a:avLst/>
          </a:prstGeom>
          <a:noFill/>
          <a:ln>
            <a:noFill/>
          </a:ln>
        </p:spPr>
      </p:pic>
      <p:grpSp>
        <p:nvGrpSpPr>
          <p:cNvPr id="600" name="Google Shape;600;p35"/>
          <p:cNvGrpSpPr/>
          <p:nvPr/>
        </p:nvGrpSpPr>
        <p:grpSpPr>
          <a:xfrm>
            <a:off x="11875990" y="246497"/>
            <a:ext cx="249159" cy="249159"/>
            <a:chOff x="11203403" y="118310"/>
            <a:chExt cx="802106" cy="802106"/>
          </a:xfrm>
        </p:grpSpPr>
        <p:sp>
          <p:nvSpPr>
            <p:cNvPr id="601" name="Google Shape;601;p3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02" name="Google Shape;602;p35" descr="Cerrar">
              <a:hlinkClick r:id="rId5" action="ppaction://hlinksldjump"/>
            </p:cNvPr>
            <p:cNvPicPr preferRelativeResize="0"/>
            <p:nvPr/>
          </p:nvPicPr>
          <p:blipFill rotWithShape="1">
            <a:blip r:embed="rId6">
              <a:alphaModFix/>
            </a:blip>
            <a:srcRect/>
            <a:stretch/>
          </p:blipFill>
          <p:spPr>
            <a:xfrm>
              <a:off x="11281609" y="196516"/>
              <a:ext cx="645695" cy="645695"/>
            </a:xfrm>
            <a:prstGeom prst="rect">
              <a:avLst/>
            </a:prstGeom>
            <a:noFill/>
            <a:ln>
              <a:noFill/>
            </a:ln>
          </p:spPr>
        </p:pic>
      </p:grpSp>
      <p:sp>
        <p:nvSpPr>
          <p:cNvPr id="603" name="Google Shape;603;p35"/>
          <p:cNvSpPr txBox="1"/>
          <p:nvPr/>
        </p:nvSpPr>
        <p:spPr>
          <a:xfrm>
            <a:off x="2167464" y="542801"/>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SUBSIDIO DE HOSPEDAJE</a:t>
            </a:r>
            <a:endParaRPr sz="2400" b="1" i="0" u="none" strike="noStrike" cap="none">
              <a:solidFill>
                <a:schemeClr val="dk1"/>
              </a:solidFill>
              <a:latin typeface="Arial"/>
              <a:ea typeface="Arial"/>
              <a:cs typeface="Arial"/>
              <a:sym typeface="Arial"/>
            </a:endParaRPr>
          </a:p>
        </p:txBody>
      </p:sp>
      <p:graphicFrame>
        <p:nvGraphicFramePr>
          <p:cNvPr id="604" name="Google Shape;604;p35"/>
          <p:cNvGraphicFramePr/>
          <p:nvPr/>
        </p:nvGraphicFramePr>
        <p:xfrm>
          <a:off x="2393244" y="1182142"/>
          <a:ext cx="7123289" cy="5191125"/>
        </p:xfrm>
        <a:graphic>
          <a:graphicData uri="http://schemas.openxmlformats.org/presentationml/2006/ole">
            <mc:AlternateContent xmlns:mc="http://schemas.openxmlformats.org/markup-compatibility/2006">
              <mc:Choice xmlns:v="urn:schemas-microsoft-com:vml" Requires="v">
                <p:oleObj spid="_x0000_s1032" r:id="rId7" imgW="7123289" imgH="5191125" progId="Excel.Sheet.12">
                  <p:embed/>
                </p:oleObj>
              </mc:Choice>
              <mc:Fallback>
                <p:oleObj r:id="rId7" imgW="7123289" imgH="5191125" progId="Excel.Sheet.12">
                  <p:embed/>
                  <p:pic>
                    <p:nvPicPr>
                      <p:cNvPr id="604" name="Google Shape;604;p35"/>
                      <p:cNvPicPr preferRelativeResize="0"/>
                      <p:nvPr/>
                    </p:nvPicPr>
                    <p:blipFill rotWithShape="1">
                      <a:blip r:embed="rId8">
                        <a:alphaModFix/>
                      </a:blip>
                      <a:srcRect/>
                      <a:stretch/>
                    </p:blipFill>
                    <p:spPr>
                      <a:xfrm>
                        <a:off x="2393244" y="1182142"/>
                        <a:ext cx="7123289" cy="5191125"/>
                      </a:xfrm>
                      <a:prstGeom prst="rect">
                        <a:avLst/>
                      </a:prstGeom>
                      <a:noFill/>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10" name="Google Shape;610;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11" name="Google Shape;611;p36"/>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612" name="Google Shape;612;p36"/>
          <p:cNvGrpSpPr/>
          <p:nvPr/>
        </p:nvGrpSpPr>
        <p:grpSpPr>
          <a:xfrm>
            <a:off x="11875990" y="246497"/>
            <a:ext cx="249159" cy="249159"/>
            <a:chOff x="11203403" y="118310"/>
            <a:chExt cx="802106" cy="802106"/>
          </a:xfrm>
        </p:grpSpPr>
        <p:sp>
          <p:nvSpPr>
            <p:cNvPr id="613" name="Google Shape;613;p36"/>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14" name="Google Shape;614;p36"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615" name="Google Shape;615;p36"/>
          <p:cNvSpPr txBox="1"/>
          <p:nvPr/>
        </p:nvSpPr>
        <p:spPr>
          <a:xfrm>
            <a:off x="2167461" y="992769"/>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1"/>
                </a:solidFill>
                <a:latin typeface="Arial"/>
                <a:ea typeface="Arial"/>
                <a:cs typeface="Arial"/>
                <a:sym typeface="Arial"/>
              </a:rPr>
              <a:t>ÁREA DE PERMANENCIA Y GRADUACIÓN ESTUDIANTIL</a:t>
            </a:r>
            <a:endParaRPr sz="2400" b="1" i="0" u="none" strike="noStrike" cap="none">
              <a:solidFill>
                <a:schemeClr val="dk1"/>
              </a:solidFill>
              <a:latin typeface="Arial"/>
              <a:ea typeface="Arial"/>
              <a:cs typeface="Arial"/>
              <a:sym typeface="Arial"/>
            </a:endParaRPr>
          </a:p>
        </p:txBody>
      </p:sp>
      <p:sp>
        <p:nvSpPr>
          <p:cNvPr id="616" name="Google Shape;616;p36"/>
          <p:cNvSpPr txBox="1"/>
          <p:nvPr/>
        </p:nvSpPr>
        <p:spPr>
          <a:xfrm>
            <a:off x="561614" y="1805079"/>
            <a:ext cx="33556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i="0" u="none" strike="noStrike" cap="none">
                <a:solidFill>
                  <a:schemeClr val="dk1"/>
                </a:solidFill>
                <a:latin typeface="Arial"/>
                <a:ea typeface="Arial"/>
                <a:cs typeface="Arial"/>
                <a:sym typeface="Arial"/>
              </a:rPr>
              <a:t>ENTREVISTAS DE INGRESO</a:t>
            </a:r>
            <a:endParaRPr sz="1800" b="1">
              <a:solidFill>
                <a:schemeClr val="dk1"/>
              </a:solidFill>
              <a:latin typeface="Arial"/>
              <a:ea typeface="Arial"/>
              <a:cs typeface="Arial"/>
              <a:sym typeface="Arial"/>
            </a:endParaRPr>
          </a:p>
        </p:txBody>
      </p:sp>
      <p:pic>
        <p:nvPicPr>
          <p:cNvPr id="617" name="Google Shape;617;p36" descr="https://img.genially.com/6467e04ccf6e700012c39605/1750455175545-1750455175545.png"/>
          <p:cNvPicPr preferRelativeResize="0"/>
          <p:nvPr/>
        </p:nvPicPr>
        <p:blipFill rotWithShape="1">
          <a:blip r:embed="rId6">
            <a:alphaModFix/>
          </a:blip>
          <a:srcRect/>
          <a:stretch/>
        </p:blipFill>
        <p:spPr>
          <a:xfrm>
            <a:off x="1780647" y="2318332"/>
            <a:ext cx="8130998" cy="928774"/>
          </a:xfrm>
          <a:prstGeom prst="rect">
            <a:avLst/>
          </a:prstGeom>
          <a:noFill/>
          <a:ln>
            <a:noFill/>
          </a:ln>
        </p:spPr>
      </p:pic>
      <p:sp>
        <p:nvSpPr>
          <p:cNvPr id="618" name="Google Shape;618;p36"/>
          <p:cNvSpPr txBox="1"/>
          <p:nvPr/>
        </p:nvSpPr>
        <p:spPr>
          <a:xfrm>
            <a:off x="561613" y="3628104"/>
            <a:ext cx="481189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JORNADA DE BIENVENIDA E INDUCCIÓN</a:t>
            </a:r>
            <a:endParaRPr sz="1800" b="1">
              <a:solidFill>
                <a:schemeClr val="dk1"/>
              </a:solidFill>
              <a:latin typeface="Arial"/>
              <a:ea typeface="Arial"/>
              <a:cs typeface="Arial"/>
              <a:sym typeface="Arial"/>
            </a:endParaRPr>
          </a:p>
        </p:txBody>
      </p:sp>
      <p:pic>
        <p:nvPicPr>
          <p:cNvPr id="619" name="Google Shape;619;p36" descr="https://img.genially.com/6467e04ccf6e700012c39605/1750455189471-1750455189471.png"/>
          <p:cNvPicPr preferRelativeResize="0"/>
          <p:nvPr/>
        </p:nvPicPr>
        <p:blipFill rotWithShape="1">
          <a:blip r:embed="rId7">
            <a:alphaModFix/>
          </a:blip>
          <a:srcRect/>
          <a:stretch/>
        </p:blipFill>
        <p:spPr>
          <a:xfrm>
            <a:off x="1780648" y="4333342"/>
            <a:ext cx="8130998" cy="9352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25" name="Google Shape;625;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26" name="Google Shape;626;p37"/>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627" name="Google Shape;627;p37"/>
          <p:cNvGrpSpPr/>
          <p:nvPr/>
        </p:nvGrpSpPr>
        <p:grpSpPr>
          <a:xfrm>
            <a:off x="11875990" y="246497"/>
            <a:ext cx="249159" cy="249159"/>
            <a:chOff x="11203403" y="118310"/>
            <a:chExt cx="802106" cy="802106"/>
          </a:xfrm>
        </p:grpSpPr>
        <p:sp>
          <p:nvSpPr>
            <p:cNvPr id="628" name="Google Shape;628;p3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9" name="Google Shape;629;p3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630" name="Google Shape;630;p37"/>
          <p:cNvSpPr txBox="1"/>
          <p:nvPr/>
        </p:nvSpPr>
        <p:spPr>
          <a:xfrm>
            <a:off x="2167461" y="992769"/>
            <a:ext cx="78570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ÁREA DE PERMANENCIA Y GRADUACIÓN ESTUDIANTIL</a:t>
            </a:r>
            <a:endParaRPr sz="1800" b="1">
              <a:solidFill>
                <a:schemeClr val="dk1"/>
              </a:solidFill>
              <a:latin typeface="Arial"/>
              <a:ea typeface="Arial"/>
              <a:cs typeface="Arial"/>
              <a:sym typeface="Arial"/>
            </a:endParaRPr>
          </a:p>
        </p:txBody>
      </p:sp>
      <p:sp>
        <p:nvSpPr>
          <p:cNvPr id="631" name="Google Shape;631;p37"/>
          <p:cNvSpPr txBox="1"/>
          <p:nvPr/>
        </p:nvSpPr>
        <p:spPr>
          <a:xfrm>
            <a:off x="561613" y="1805079"/>
            <a:ext cx="81082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CONVERSATORIOS GRUPALES (CANTIDAD DE GRUPOS ATENDIDOS)</a:t>
            </a:r>
            <a:endParaRPr sz="1800" b="1">
              <a:solidFill>
                <a:schemeClr val="dk1"/>
              </a:solidFill>
              <a:latin typeface="Arial"/>
              <a:ea typeface="Arial"/>
              <a:cs typeface="Arial"/>
              <a:sym typeface="Arial"/>
            </a:endParaRPr>
          </a:p>
        </p:txBody>
      </p:sp>
      <p:sp>
        <p:nvSpPr>
          <p:cNvPr id="632" name="Google Shape;632;p37"/>
          <p:cNvSpPr txBox="1"/>
          <p:nvPr/>
        </p:nvSpPr>
        <p:spPr>
          <a:xfrm>
            <a:off x="561613" y="3842595"/>
            <a:ext cx="8390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CONVERSATORIO CON DOCENTES (CANTIDAD DE GRUPOS ATENDIDOS)</a:t>
            </a:r>
            <a:endParaRPr sz="1800" b="1">
              <a:solidFill>
                <a:schemeClr val="dk1"/>
              </a:solidFill>
              <a:latin typeface="Arial"/>
              <a:ea typeface="Arial"/>
              <a:cs typeface="Arial"/>
              <a:sym typeface="Arial"/>
            </a:endParaRPr>
          </a:p>
        </p:txBody>
      </p:sp>
      <p:pic>
        <p:nvPicPr>
          <p:cNvPr id="633" name="Google Shape;633;p37" descr="https://img.genially.com/6467e04ccf6e700012c39605/1750455204916-1750455204916.png"/>
          <p:cNvPicPr preferRelativeResize="0"/>
          <p:nvPr/>
        </p:nvPicPr>
        <p:blipFill rotWithShape="1">
          <a:blip r:embed="rId6">
            <a:alphaModFix/>
          </a:blip>
          <a:srcRect/>
          <a:stretch/>
        </p:blipFill>
        <p:spPr>
          <a:xfrm>
            <a:off x="2209620" y="2345368"/>
            <a:ext cx="7814910" cy="1111778"/>
          </a:xfrm>
          <a:prstGeom prst="rect">
            <a:avLst/>
          </a:prstGeom>
          <a:noFill/>
          <a:ln>
            <a:noFill/>
          </a:ln>
        </p:spPr>
      </p:pic>
      <p:pic>
        <p:nvPicPr>
          <p:cNvPr id="634" name="Google Shape;634;p37" descr="https://img.genially.com/6467e04ccf6e700012c39605%2F1750455226963-1750455226963.png"/>
          <p:cNvPicPr preferRelativeResize="0"/>
          <p:nvPr/>
        </p:nvPicPr>
        <p:blipFill rotWithShape="1">
          <a:blip r:embed="rId7">
            <a:alphaModFix/>
          </a:blip>
          <a:srcRect/>
          <a:stretch/>
        </p:blipFill>
        <p:spPr>
          <a:xfrm>
            <a:off x="2167461" y="4595332"/>
            <a:ext cx="7857069" cy="70167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40" name="Google Shape;640;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41" name="Google Shape;641;p38"/>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642" name="Google Shape;642;p38"/>
          <p:cNvGrpSpPr/>
          <p:nvPr/>
        </p:nvGrpSpPr>
        <p:grpSpPr>
          <a:xfrm>
            <a:off x="11875990" y="246497"/>
            <a:ext cx="249159" cy="249159"/>
            <a:chOff x="11203403" y="118310"/>
            <a:chExt cx="802106" cy="802106"/>
          </a:xfrm>
        </p:grpSpPr>
        <p:sp>
          <p:nvSpPr>
            <p:cNvPr id="643" name="Google Shape;643;p3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4" name="Google Shape;644;p3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645" name="Google Shape;645;p38"/>
          <p:cNvSpPr txBox="1"/>
          <p:nvPr/>
        </p:nvSpPr>
        <p:spPr>
          <a:xfrm>
            <a:off x="2167461" y="992769"/>
            <a:ext cx="78570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ÁREA DE PERMANENCIA Y GRADUACIÓN ESTUDIANTIL</a:t>
            </a:r>
            <a:endParaRPr sz="1800" b="1">
              <a:solidFill>
                <a:schemeClr val="dk1"/>
              </a:solidFill>
              <a:latin typeface="Arial"/>
              <a:ea typeface="Arial"/>
              <a:cs typeface="Arial"/>
              <a:sym typeface="Arial"/>
            </a:endParaRPr>
          </a:p>
        </p:txBody>
      </p:sp>
      <p:sp>
        <p:nvSpPr>
          <p:cNvPr id="646" name="Google Shape;646;p38"/>
          <p:cNvSpPr txBox="1"/>
          <p:nvPr/>
        </p:nvSpPr>
        <p:spPr>
          <a:xfrm>
            <a:off x="561613" y="1805079"/>
            <a:ext cx="81082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INTERVENCIONES GRUPALES (CANTIDAD DE GRUPOS ATENDIDOS)</a:t>
            </a:r>
            <a:endParaRPr sz="1800" b="1">
              <a:solidFill>
                <a:schemeClr val="dk1"/>
              </a:solidFill>
              <a:latin typeface="Arial"/>
              <a:ea typeface="Arial"/>
              <a:cs typeface="Arial"/>
              <a:sym typeface="Arial"/>
            </a:endParaRPr>
          </a:p>
        </p:txBody>
      </p:sp>
      <p:sp>
        <p:nvSpPr>
          <p:cNvPr id="647" name="Google Shape;647;p38"/>
          <p:cNvSpPr txBox="1"/>
          <p:nvPr/>
        </p:nvSpPr>
        <p:spPr>
          <a:xfrm>
            <a:off x="561613" y="3842595"/>
            <a:ext cx="8390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INTERVENCIONES INDIVIDUALES</a:t>
            </a:r>
            <a:endParaRPr sz="1800" b="1">
              <a:solidFill>
                <a:schemeClr val="dk1"/>
              </a:solidFill>
              <a:latin typeface="Arial"/>
              <a:ea typeface="Arial"/>
              <a:cs typeface="Arial"/>
              <a:sym typeface="Arial"/>
            </a:endParaRPr>
          </a:p>
        </p:txBody>
      </p:sp>
      <p:pic>
        <p:nvPicPr>
          <p:cNvPr id="648" name="Google Shape;648;p38" descr="https://img.genially.com/6467e04ccf6e700012c39605/1750455310235-1750455310235.png"/>
          <p:cNvPicPr preferRelativeResize="0"/>
          <p:nvPr/>
        </p:nvPicPr>
        <p:blipFill rotWithShape="1">
          <a:blip r:embed="rId6">
            <a:alphaModFix/>
          </a:blip>
          <a:srcRect/>
          <a:stretch/>
        </p:blipFill>
        <p:spPr>
          <a:xfrm>
            <a:off x="2209620" y="2457835"/>
            <a:ext cx="7814910" cy="892669"/>
          </a:xfrm>
          <a:prstGeom prst="rect">
            <a:avLst/>
          </a:prstGeom>
          <a:noFill/>
          <a:ln>
            <a:noFill/>
          </a:ln>
        </p:spPr>
      </p:pic>
      <p:pic>
        <p:nvPicPr>
          <p:cNvPr id="649" name="Google Shape;649;p38" descr="https://img.genially.com/6467e04ccf6e700012c39605/1750455324308-1750455324308.png"/>
          <p:cNvPicPr preferRelativeResize="0"/>
          <p:nvPr/>
        </p:nvPicPr>
        <p:blipFill rotWithShape="1">
          <a:blip r:embed="rId7">
            <a:alphaModFix/>
          </a:blip>
          <a:srcRect/>
          <a:stretch/>
        </p:blipFill>
        <p:spPr>
          <a:xfrm>
            <a:off x="2167461" y="4477630"/>
            <a:ext cx="7814910" cy="8926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55" name="Google Shape;655;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56" name="Google Shape;656;p39"/>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657" name="Google Shape;657;p39"/>
          <p:cNvGrpSpPr/>
          <p:nvPr/>
        </p:nvGrpSpPr>
        <p:grpSpPr>
          <a:xfrm>
            <a:off x="11875990" y="246497"/>
            <a:ext cx="249159" cy="249159"/>
            <a:chOff x="11203403" y="118310"/>
            <a:chExt cx="802106" cy="802106"/>
          </a:xfrm>
        </p:grpSpPr>
        <p:sp>
          <p:nvSpPr>
            <p:cNvPr id="658" name="Google Shape;658;p39"/>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9" name="Google Shape;659;p39"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660" name="Google Shape;660;p39"/>
          <p:cNvSpPr txBox="1"/>
          <p:nvPr/>
        </p:nvSpPr>
        <p:spPr>
          <a:xfrm>
            <a:off x="2167461" y="992769"/>
            <a:ext cx="78570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ÁREA DE PERMANENCIA Y GRADUACIÓN ESTUDIANTIL</a:t>
            </a:r>
            <a:endParaRPr sz="1800" b="1">
              <a:solidFill>
                <a:schemeClr val="dk1"/>
              </a:solidFill>
              <a:latin typeface="Arial"/>
              <a:ea typeface="Arial"/>
              <a:cs typeface="Arial"/>
              <a:sym typeface="Arial"/>
            </a:endParaRPr>
          </a:p>
        </p:txBody>
      </p:sp>
      <p:sp>
        <p:nvSpPr>
          <p:cNvPr id="661" name="Google Shape;661;p39"/>
          <p:cNvSpPr txBox="1"/>
          <p:nvPr/>
        </p:nvSpPr>
        <p:spPr>
          <a:xfrm>
            <a:off x="561613" y="1805079"/>
            <a:ext cx="81082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TUTORÍAS ACADÉMICAS</a:t>
            </a:r>
            <a:endParaRPr sz="1800" b="1">
              <a:solidFill>
                <a:schemeClr val="dk1"/>
              </a:solidFill>
              <a:latin typeface="Arial"/>
              <a:ea typeface="Arial"/>
              <a:cs typeface="Arial"/>
              <a:sym typeface="Arial"/>
            </a:endParaRPr>
          </a:p>
        </p:txBody>
      </p:sp>
      <p:sp>
        <p:nvSpPr>
          <p:cNvPr id="662" name="Google Shape;662;p39"/>
          <p:cNvSpPr txBox="1"/>
          <p:nvPr/>
        </p:nvSpPr>
        <p:spPr>
          <a:xfrm>
            <a:off x="561613" y="4079664"/>
            <a:ext cx="8390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ASESORÍAS PSICOLÓGICAS</a:t>
            </a:r>
            <a:endParaRPr sz="1800" b="1">
              <a:solidFill>
                <a:schemeClr val="dk1"/>
              </a:solidFill>
              <a:latin typeface="Arial"/>
              <a:ea typeface="Arial"/>
              <a:cs typeface="Arial"/>
              <a:sym typeface="Arial"/>
            </a:endParaRPr>
          </a:p>
        </p:txBody>
      </p:sp>
      <p:pic>
        <p:nvPicPr>
          <p:cNvPr id="663" name="Google Shape;663;p39" descr="https://img.genially.com/6467e04ccf6e700012c39605/1750455476218-1750455476218.png"/>
          <p:cNvPicPr preferRelativeResize="0"/>
          <p:nvPr/>
        </p:nvPicPr>
        <p:blipFill rotWithShape="1">
          <a:blip r:embed="rId6">
            <a:alphaModFix/>
          </a:blip>
          <a:srcRect/>
          <a:stretch/>
        </p:blipFill>
        <p:spPr>
          <a:xfrm>
            <a:off x="2768242" y="2225949"/>
            <a:ext cx="6655506" cy="1565108"/>
          </a:xfrm>
          <a:prstGeom prst="rect">
            <a:avLst/>
          </a:prstGeom>
          <a:noFill/>
          <a:ln>
            <a:noFill/>
          </a:ln>
        </p:spPr>
      </p:pic>
      <p:pic>
        <p:nvPicPr>
          <p:cNvPr id="664" name="Google Shape;664;p39" descr="https://img.genially.com/6467e04ccf6e700012c39605/1750455766802-1750455766802.png"/>
          <p:cNvPicPr preferRelativeResize="0"/>
          <p:nvPr/>
        </p:nvPicPr>
        <p:blipFill rotWithShape="1">
          <a:blip r:embed="rId7">
            <a:alphaModFix/>
          </a:blip>
          <a:srcRect/>
          <a:stretch/>
        </p:blipFill>
        <p:spPr>
          <a:xfrm>
            <a:off x="2768242" y="4623420"/>
            <a:ext cx="6655506" cy="8433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2" name="Google Shape;142;p4"/>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143" name="Google Shape;143;p4"/>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144" name="Google Shape;144;p4"/>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145" name="Google Shape;145;p4"/>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146" name="Google Shape;146;p4"/>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147" name="Google Shape;147;p4"/>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148" name="Google Shape;148;p4"/>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149" name="Google Shape;149;p4">
            <a:hlinkClick r:id="rId11" action="ppaction://hlinksldjump"/>
          </p:cNvPr>
          <p:cNvPicPr preferRelativeResize="0"/>
          <p:nvPr/>
        </p:nvPicPr>
        <p:blipFill rotWithShape="1">
          <a:blip r:embed="rId8">
            <a:alphaModFix/>
          </a:blip>
          <a:srcRect t="21986" r="3841" b="19092"/>
          <a:stretch/>
        </p:blipFill>
        <p:spPr>
          <a:xfrm>
            <a:off x="-359676" y="1401730"/>
            <a:ext cx="4648934" cy="590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150" name="Google Shape;150;p4">
            <a:hlinkClick r:id="rId12" action="ppaction://hlinksldjump"/>
          </p:cNvPr>
          <p:cNvPicPr preferRelativeResize="0"/>
          <p:nvPr/>
        </p:nvPicPr>
        <p:blipFill rotWithShape="1">
          <a:blip r:embed="rId13">
            <a:alphaModFix/>
          </a:blip>
          <a:srcRect t="26089" b="17204"/>
          <a:stretch/>
        </p:blipFill>
        <p:spPr>
          <a:xfrm>
            <a:off x="-266444" y="649705"/>
            <a:ext cx="2130227" cy="334804"/>
          </a:xfrm>
          <a:prstGeom prst="rect">
            <a:avLst/>
          </a:prstGeom>
          <a:noFill/>
          <a:ln>
            <a:noFill/>
          </a:ln>
        </p:spPr>
      </p:pic>
      <p:pic>
        <p:nvPicPr>
          <p:cNvPr id="151" name="Google Shape;151;p4"/>
          <p:cNvPicPr preferRelativeResize="0"/>
          <p:nvPr/>
        </p:nvPicPr>
        <p:blipFill rotWithShape="1">
          <a:blip r:embed="rId14">
            <a:alphaModFix/>
          </a:blip>
          <a:srcRect t="26987" b="22750"/>
          <a:stretch/>
        </p:blipFill>
        <p:spPr>
          <a:xfrm>
            <a:off x="7936091" y="5061321"/>
            <a:ext cx="4459913" cy="296742"/>
          </a:xfrm>
          <a:prstGeom prst="rect">
            <a:avLst/>
          </a:prstGeom>
          <a:noFill/>
          <a:ln>
            <a:noFill/>
          </a:ln>
        </p:spPr>
      </p:pic>
      <p:pic>
        <p:nvPicPr>
          <p:cNvPr id="152" name="Google Shape;152;p4"/>
          <p:cNvPicPr preferRelativeResize="0"/>
          <p:nvPr/>
        </p:nvPicPr>
        <p:blipFill rotWithShape="1">
          <a:blip r:embed="rId15">
            <a:alphaModFix/>
          </a:blip>
          <a:srcRect t="22072" b="23984"/>
          <a:stretch/>
        </p:blipFill>
        <p:spPr>
          <a:xfrm>
            <a:off x="10260936" y="4162926"/>
            <a:ext cx="2092156" cy="318486"/>
          </a:xfrm>
          <a:prstGeom prst="rect">
            <a:avLst/>
          </a:prstGeom>
          <a:noFill/>
          <a:ln>
            <a:noFill/>
          </a:ln>
        </p:spPr>
      </p:pic>
      <p:pic>
        <p:nvPicPr>
          <p:cNvPr id="153" name="Google Shape;153;p4"/>
          <p:cNvPicPr preferRelativeResize="0"/>
          <p:nvPr/>
        </p:nvPicPr>
        <p:blipFill rotWithShape="1">
          <a:blip r:embed="rId16">
            <a:alphaModFix/>
          </a:blip>
          <a:srcRect t="23291" b="22765"/>
          <a:stretch/>
        </p:blipFill>
        <p:spPr>
          <a:xfrm>
            <a:off x="10209732" y="3231602"/>
            <a:ext cx="2162141" cy="318486"/>
          </a:xfrm>
          <a:prstGeom prst="rect">
            <a:avLst/>
          </a:prstGeom>
          <a:noFill/>
          <a:ln>
            <a:noFill/>
          </a:ln>
        </p:spPr>
      </p:pic>
      <p:pic>
        <p:nvPicPr>
          <p:cNvPr id="154" name="Google Shape;154;p4"/>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155" name="Google Shape;155;p4"/>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156" name="Google Shape;156;p4"/>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70" name="Google Shape;670;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71" name="Google Shape;671;p40"/>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672" name="Google Shape;672;p40"/>
          <p:cNvGrpSpPr/>
          <p:nvPr/>
        </p:nvGrpSpPr>
        <p:grpSpPr>
          <a:xfrm>
            <a:off x="11875990" y="246497"/>
            <a:ext cx="249159" cy="249159"/>
            <a:chOff x="11203403" y="118310"/>
            <a:chExt cx="802106" cy="802106"/>
          </a:xfrm>
        </p:grpSpPr>
        <p:sp>
          <p:nvSpPr>
            <p:cNvPr id="673" name="Google Shape;673;p4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4" name="Google Shape;674;p40"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675" name="Google Shape;675;p40"/>
          <p:cNvSpPr txBox="1"/>
          <p:nvPr/>
        </p:nvSpPr>
        <p:spPr>
          <a:xfrm>
            <a:off x="2167461" y="992769"/>
            <a:ext cx="78570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ÁREA DE PERMANENCIA Y GRADUACIÓN ESTUDIANTIL</a:t>
            </a:r>
            <a:endParaRPr sz="1800" b="1">
              <a:solidFill>
                <a:schemeClr val="dk1"/>
              </a:solidFill>
              <a:latin typeface="Arial"/>
              <a:ea typeface="Arial"/>
              <a:cs typeface="Arial"/>
              <a:sym typeface="Arial"/>
            </a:endParaRPr>
          </a:p>
        </p:txBody>
      </p:sp>
      <p:sp>
        <p:nvSpPr>
          <p:cNvPr id="676" name="Google Shape;676;p40"/>
          <p:cNvSpPr txBox="1"/>
          <p:nvPr/>
        </p:nvSpPr>
        <p:spPr>
          <a:xfrm>
            <a:off x="561613" y="1805079"/>
            <a:ext cx="81082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COMITÉS ANTIDESERCIÓN</a:t>
            </a:r>
            <a:endParaRPr sz="1800" b="1">
              <a:solidFill>
                <a:schemeClr val="dk1"/>
              </a:solidFill>
              <a:latin typeface="Arial"/>
              <a:ea typeface="Arial"/>
              <a:cs typeface="Arial"/>
              <a:sym typeface="Arial"/>
            </a:endParaRPr>
          </a:p>
        </p:txBody>
      </p:sp>
      <p:sp>
        <p:nvSpPr>
          <p:cNvPr id="677" name="Google Shape;677;p40"/>
          <p:cNvSpPr txBox="1"/>
          <p:nvPr/>
        </p:nvSpPr>
        <p:spPr>
          <a:xfrm>
            <a:off x="561613" y="4079664"/>
            <a:ext cx="8390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AULAS FAMILIARES</a:t>
            </a:r>
            <a:endParaRPr sz="1800" b="1">
              <a:solidFill>
                <a:schemeClr val="dk1"/>
              </a:solidFill>
              <a:latin typeface="Arial"/>
              <a:ea typeface="Arial"/>
              <a:cs typeface="Arial"/>
              <a:sym typeface="Arial"/>
            </a:endParaRPr>
          </a:p>
        </p:txBody>
      </p:sp>
      <p:pic>
        <p:nvPicPr>
          <p:cNvPr id="678" name="Google Shape;678;p40" descr="https://img.genially.com/6467e04ccf6e700012c39605/1750455822373-1750455822373.png"/>
          <p:cNvPicPr preferRelativeResize="0"/>
          <p:nvPr/>
        </p:nvPicPr>
        <p:blipFill rotWithShape="1">
          <a:blip r:embed="rId6">
            <a:alphaModFix/>
          </a:blip>
          <a:srcRect/>
          <a:stretch/>
        </p:blipFill>
        <p:spPr>
          <a:xfrm>
            <a:off x="2604558" y="2521782"/>
            <a:ext cx="6982883" cy="876846"/>
          </a:xfrm>
          <a:prstGeom prst="rect">
            <a:avLst/>
          </a:prstGeom>
          <a:noFill/>
          <a:ln>
            <a:noFill/>
          </a:ln>
        </p:spPr>
      </p:pic>
      <p:pic>
        <p:nvPicPr>
          <p:cNvPr id="679" name="Google Shape;679;p40" descr="https://img.genially.com/6467e04ccf6e700012c39605/1750455835336-1750455835336.png"/>
          <p:cNvPicPr preferRelativeResize="0"/>
          <p:nvPr/>
        </p:nvPicPr>
        <p:blipFill rotWithShape="1">
          <a:blip r:embed="rId7">
            <a:alphaModFix/>
          </a:blip>
          <a:srcRect/>
          <a:stretch/>
        </p:blipFill>
        <p:spPr>
          <a:xfrm>
            <a:off x="2604553" y="4789503"/>
            <a:ext cx="6982883" cy="68105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85" name="Google Shape;685;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86" name="Google Shape;686;p41"/>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687" name="Google Shape;687;p41"/>
          <p:cNvGrpSpPr/>
          <p:nvPr/>
        </p:nvGrpSpPr>
        <p:grpSpPr>
          <a:xfrm>
            <a:off x="11875990" y="246497"/>
            <a:ext cx="249159" cy="249159"/>
            <a:chOff x="11203403" y="118310"/>
            <a:chExt cx="802106" cy="802106"/>
          </a:xfrm>
        </p:grpSpPr>
        <p:sp>
          <p:nvSpPr>
            <p:cNvPr id="688" name="Google Shape;688;p4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9" name="Google Shape;689;p4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690" name="Google Shape;690;p41"/>
          <p:cNvSpPr txBox="1"/>
          <p:nvPr/>
        </p:nvSpPr>
        <p:spPr>
          <a:xfrm>
            <a:off x="2167461" y="992769"/>
            <a:ext cx="78570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ÁREA DE PERMANENCIA Y GRADUACIÓN ESTUDIANTIL</a:t>
            </a:r>
            <a:endParaRPr sz="1800" b="1">
              <a:solidFill>
                <a:schemeClr val="dk1"/>
              </a:solidFill>
              <a:latin typeface="Arial"/>
              <a:ea typeface="Arial"/>
              <a:cs typeface="Arial"/>
              <a:sym typeface="Arial"/>
            </a:endParaRPr>
          </a:p>
        </p:txBody>
      </p:sp>
      <p:sp>
        <p:nvSpPr>
          <p:cNvPr id="691" name="Google Shape;691;p41"/>
          <p:cNvSpPr txBox="1"/>
          <p:nvPr/>
        </p:nvSpPr>
        <p:spPr>
          <a:xfrm>
            <a:off x="561613" y="1545432"/>
            <a:ext cx="81082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DESERCIÓN SEMESTRAL</a:t>
            </a:r>
            <a:endParaRPr sz="1800" b="1">
              <a:solidFill>
                <a:schemeClr val="dk1"/>
              </a:solidFill>
              <a:latin typeface="Arial"/>
              <a:ea typeface="Arial"/>
              <a:cs typeface="Arial"/>
              <a:sym typeface="Arial"/>
            </a:endParaRPr>
          </a:p>
        </p:txBody>
      </p:sp>
      <p:sp>
        <p:nvSpPr>
          <p:cNvPr id="692" name="Google Shape;692;p41"/>
          <p:cNvSpPr txBox="1"/>
          <p:nvPr/>
        </p:nvSpPr>
        <p:spPr>
          <a:xfrm>
            <a:off x="561613" y="3921618"/>
            <a:ext cx="8390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DESERCIÓN INTERSEMESTRAL</a:t>
            </a:r>
            <a:endParaRPr sz="1800" b="1">
              <a:solidFill>
                <a:schemeClr val="dk1"/>
              </a:solidFill>
              <a:latin typeface="Arial"/>
              <a:ea typeface="Arial"/>
              <a:cs typeface="Arial"/>
              <a:sym typeface="Arial"/>
            </a:endParaRPr>
          </a:p>
        </p:txBody>
      </p:sp>
      <p:pic>
        <p:nvPicPr>
          <p:cNvPr id="693" name="Google Shape;693;p41" descr="https://img.genially.com/6467e04ccf6e700012c39605/1750455914157-1750455914157.png"/>
          <p:cNvPicPr preferRelativeResize="0"/>
          <p:nvPr/>
        </p:nvPicPr>
        <p:blipFill rotWithShape="1">
          <a:blip r:embed="rId6">
            <a:alphaModFix/>
          </a:blip>
          <a:srcRect/>
          <a:stretch/>
        </p:blipFill>
        <p:spPr>
          <a:xfrm>
            <a:off x="2604553" y="1965015"/>
            <a:ext cx="6871230" cy="1934373"/>
          </a:xfrm>
          <a:prstGeom prst="rect">
            <a:avLst/>
          </a:prstGeom>
          <a:noFill/>
          <a:ln>
            <a:noFill/>
          </a:ln>
        </p:spPr>
      </p:pic>
      <p:pic>
        <p:nvPicPr>
          <p:cNvPr id="694" name="Google Shape;694;p41" descr="https://img.genially.com/6467e04ccf6e700012c39605/1751578306878-1751578306878.png"/>
          <p:cNvPicPr preferRelativeResize="0"/>
          <p:nvPr/>
        </p:nvPicPr>
        <p:blipFill rotWithShape="1">
          <a:blip r:embed="rId7">
            <a:alphaModFix/>
          </a:blip>
          <a:srcRect/>
          <a:stretch/>
        </p:blipFill>
        <p:spPr>
          <a:xfrm>
            <a:off x="2608604" y="4359480"/>
            <a:ext cx="6871230" cy="21866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700" name="Google Shape;700;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01" name="Google Shape;701;p42"/>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702" name="Google Shape;702;p42"/>
          <p:cNvPicPr preferRelativeResize="0"/>
          <p:nvPr/>
        </p:nvPicPr>
        <p:blipFill rotWithShape="1">
          <a:blip r:embed="rId4">
            <a:alphaModFix/>
          </a:blip>
          <a:srcRect/>
          <a:stretch/>
        </p:blipFill>
        <p:spPr>
          <a:xfrm>
            <a:off x="0" y="0"/>
            <a:ext cx="12191999" cy="6858000"/>
          </a:xfrm>
          <a:prstGeom prst="rect">
            <a:avLst/>
          </a:prstGeom>
          <a:noFill/>
          <a:ln>
            <a:noFill/>
          </a:ln>
        </p:spPr>
      </p:pic>
    </p:spTree>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708" name="Google Shape;708;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09" name="Google Shape;709;p43"/>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710" name="Google Shape;710;p43"/>
          <p:cNvGrpSpPr/>
          <p:nvPr/>
        </p:nvGrpSpPr>
        <p:grpSpPr>
          <a:xfrm>
            <a:off x="11875990" y="246497"/>
            <a:ext cx="249159" cy="249159"/>
            <a:chOff x="11203403" y="118310"/>
            <a:chExt cx="802106" cy="802106"/>
          </a:xfrm>
        </p:grpSpPr>
        <p:sp>
          <p:nvSpPr>
            <p:cNvPr id="711" name="Google Shape;711;p43"/>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2" name="Google Shape;712;p43"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713" name="Google Shape;713;p43"/>
          <p:cNvSpPr txBox="1"/>
          <p:nvPr/>
        </p:nvSpPr>
        <p:spPr>
          <a:xfrm>
            <a:off x="2167461" y="992769"/>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a:solidFill>
                  <a:schemeClr val="dk1"/>
                </a:solidFill>
                <a:latin typeface="Arial"/>
                <a:ea typeface="Arial"/>
                <a:cs typeface="Arial"/>
                <a:sym typeface="Arial"/>
              </a:rPr>
              <a:t>RECURSOS ASIGNADOS POR EL MEN PARA LA GESTIÓN DEL INTEP</a:t>
            </a:r>
            <a:endParaRPr sz="2400" b="1">
              <a:solidFill>
                <a:schemeClr val="dk1"/>
              </a:solidFill>
              <a:latin typeface="Arial"/>
              <a:ea typeface="Arial"/>
              <a:cs typeface="Arial"/>
              <a:sym typeface="Arial"/>
            </a:endParaRPr>
          </a:p>
        </p:txBody>
      </p:sp>
      <p:pic>
        <p:nvPicPr>
          <p:cNvPr id="714" name="Google Shape;714;p43" descr="https://img.genially.com/6467e04ccf6e700012c39605/1750451884860-1750451884860.png"/>
          <p:cNvPicPr preferRelativeResize="0"/>
          <p:nvPr/>
        </p:nvPicPr>
        <p:blipFill rotWithShape="1">
          <a:blip r:embed="rId6">
            <a:alphaModFix/>
          </a:blip>
          <a:srcRect/>
          <a:stretch/>
        </p:blipFill>
        <p:spPr>
          <a:xfrm>
            <a:off x="617374" y="2055813"/>
            <a:ext cx="11140003" cy="40048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720" name="Google Shape;720;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21" name="Google Shape;721;p44"/>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722" name="Google Shape;722;p44"/>
          <p:cNvGrpSpPr/>
          <p:nvPr/>
        </p:nvGrpSpPr>
        <p:grpSpPr>
          <a:xfrm>
            <a:off x="11875990" y="246497"/>
            <a:ext cx="249159" cy="249159"/>
            <a:chOff x="11203403" y="118310"/>
            <a:chExt cx="802106" cy="802106"/>
          </a:xfrm>
        </p:grpSpPr>
        <p:sp>
          <p:nvSpPr>
            <p:cNvPr id="723" name="Google Shape;723;p4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4" name="Google Shape;724;p4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725" name="Google Shape;725;p44"/>
          <p:cNvSpPr txBox="1"/>
          <p:nvPr/>
        </p:nvSpPr>
        <p:spPr>
          <a:xfrm>
            <a:off x="2167461" y="992769"/>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a:solidFill>
                  <a:schemeClr val="dk1"/>
                </a:solidFill>
                <a:latin typeface="Arial"/>
                <a:ea typeface="Arial"/>
                <a:cs typeface="Arial"/>
                <a:sym typeface="Arial"/>
              </a:rPr>
              <a:t>RECURSOS GESTIONADOS POR EL INTEP ANTE LA GOBERNACIÓN DEL VALLE DEL CAUCA</a:t>
            </a:r>
            <a:endParaRPr sz="2400" b="1">
              <a:solidFill>
                <a:schemeClr val="dk1"/>
              </a:solidFill>
              <a:latin typeface="Arial"/>
              <a:ea typeface="Arial"/>
              <a:cs typeface="Arial"/>
              <a:sym typeface="Arial"/>
            </a:endParaRPr>
          </a:p>
        </p:txBody>
      </p:sp>
      <p:pic>
        <p:nvPicPr>
          <p:cNvPr id="726" name="Google Shape;726;p44" descr="https://img.genially.com/6467e04ccf6e700012c39605/1750451942516-1750451942516.png"/>
          <p:cNvPicPr preferRelativeResize="0"/>
          <p:nvPr/>
        </p:nvPicPr>
        <p:blipFill rotWithShape="1">
          <a:blip r:embed="rId6">
            <a:alphaModFix/>
          </a:blip>
          <a:srcRect/>
          <a:stretch/>
        </p:blipFill>
        <p:spPr>
          <a:xfrm>
            <a:off x="633166" y="1823766"/>
            <a:ext cx="11146830" cy="484480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732" name="Google Shape;73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33" name="Google Shape;733;p45"/>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734" name="Google Shape;734;p45"/>
          <p:cNvGrpSpPr/>
          <p:nvPr/>
        </p:nvGrpSpPr>
        <p:grpSpPr>
          <a:xfrm>
            <a:off x="11875990" y="246497"/>
            <a:ext cx="249159" cy="249159"/>
            <a:chOff x="11203403" y="118310"/>
            <a:chExt cx="802106" cy="802106"/>
          </a:xfrm>
        </p:grpSpPr>
        <p:sp>
          <p:nvSpPr>
            <p:cNvPr id="735" name="Google Shape;735;p4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6" name="Google Shape;736;p45"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737" name="Google Shape;737;p45"/>
          <p:cNvSpPr txBox="1"/>
          <p:nvPr/>
        </p:nvSpPr>
        <p:spPr>
          <a:xfrm>
            <a:off x="2167461" y="992769"/>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RECURSOS GESTIONADOS POR EL INTEP ANTE LAS ADMINISTRACIONES MUNICIPALES</a:t>
            </a:r>
            <a:endParaRPr sz="2400" b="1">
              <a:solidFill>
                <a:schemeClr val="dk1"/>
              </a:solidFill>
              <a:latin typeface="Arial"/>
              <a:ea typeface="Arial"/>
              <a:cs typeface="Arial"/>
              <a:sym typeface="Arial"/>
            </a:endParaRPr>
          </a:p>
        </p:txBody>
      </p:sp>
      <p:pic>
        <p:nvPicPr>
          <p:cNvPr id="738" name="Google Shape;738;p45" descr="https://img.genially.com/6467e04ccf6e700012c39605/1750451971237-1750451971237.png"/>
          <p:cNvPicPr preferRelativeResize="0"/>
          <p:nvPr/>
        </p:nvPicPr>
        <p:blipFill rotWithShape="1">
          <a:blip r:embed="rId6">
            <a:alphaModFix/>
          </a:blip>
          <a:srcRect/>
          <a:stretch/>
        </p:blipFill>
        <p:spPr>
          <a:xfrm>
            <a:off x="965044" y="1958703"/>
            <a:ext cx="10388756" cy="47128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744" name="Google Shape;744;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45" name="Google Shape;745;p46"/>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746" name="Google Shape;746;p46"/>
          <p:cNvGrpSpPr/>
          <p:nvPr/>
        </p:nvGrpSpPr>
        <p:grpSpPr>
          <a:xfrm>
            <a:off x="11875990" y="246497"/>
            <a:ext cx="249159" cy="249159"/>
            <a:chOff x="11203403" y="118310"/>
            <a:chExt cx="802106" cy="802106"/>
          </a:xfrm>
        </p:grpSpPr>
        <p:sp>
          <p:nvSpPr>
            <p:cNvPr id="747" name="Google Shape;747;p46"/>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8" name="Google Shape;748;p46"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749" name="Google Shape;749;p46"/>
          <p:cNvSpPr txBox="1"/>
          <p:nvPr/>
        </p:nvSpPr>
        <p:spPr>
          <a:xfrm>
            <a:off x="2167461" y="992769"/>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RECURSOS GESTIONADOS POR EL INTEP ANTE LAS DIFERENTES ENTIDADES PRIVADAS</a:t>
            </a:r>
            <a:endParaRPr sz="2400" b="1">
              <a:solidFill>
                <a:schemeClr val="dk1"/>
              </a:solidFill>
              <a:latin typeface="Arial"/>
              <a:ea typeface="Arial"/>
              <a:cs typeface="Arial"/>
              <a:sym typeface="Arial"/>
            </a:endParaRPr>
          </a:p>
        </p:txBody>
      </p:sp>
      <p:graphicFrame>
        <p:nvGraphicFramePr>
          <p:cNvPr id="750" name="Google Shape;750;p46"/>
          <p:cNvGraphicFramePr/>
          <p:nvPr/>
        </p:nvGraphicFramePr>
        <p:xfrm>
          <a:off x="838200" y="2750378"/>
          <a:ext cx="3000000" cy="3000000"/>
        </p:xfrm>
        <a:graphic>
          <a:graphicData uri="http://schemas.openxmlformats.org/drawingml/2006/table">
            <a:tbl>
              <a:tblPr firstRow="1" bandRow="1">
                <a:noFill/>
                <a:tableStyleId>{B3EE1794-305A-4D41-9306-B8CCA0B07387}</a:tableStyleId>
              </a:tblPr>
              <a:tblGrid>
                <a:gridCol w="3467075">
                  <a:extLst>
                    <a:ext uri="{9D8B030D-6E8A-4147-A177-3AD203B41FA5}">
                      <a16:colId xmlns:a16="http://schemas.microsoft.com/office/drawing/2014/main" val="20000"/>
                    </a:ext>
                  </a:extLst>
                </a:gridCol>
                <a:gridCol w="1790725">
                  <a:extLst>
                    <a:ext uri="{9D8B030D-6E8A-4147-A177-3AD203B41FA5}">
                      <a16:colId xmlns:a16="http://schemas.microsoft.com/office/drawing/2014/main" val="20001"/>
                    </a:ext>
                  </a:extLst>
                </a:gridCol>
              </a:tblGrid>
              <a:tr h="471275">
                <a:tc>
                  <a:txBody>
                    <a:bodyPr/>
                    <a:lstStyle/>
                    <a:p>
                      <a:pPr marL="0" marR="0" lvl="0" indent="0" algn="ctr" rtl="0">
                        <a:spcBef>
                          <a:spcPts val="0"/>
                        </a:spcBef>
                        <a:spcAft>
                          <a:spcPts val="0"/>
                        </a:spcAft>
                        <a:buNone/>
                      </a:pPr>
                      <a:r>
                        <a:rPr lang="es-MX" sz="1800" u="none" strike="noStrike" cap="none"/>
                        <a:t>Descripción</a:t>
                      </a:r>
                      <a:endParaRPr/>
                    </a:p>
                  </a:txBody>
                  <a:tcPr marL="91450" marR="91450" marT="45725" marB="45725"/>
                </a:tc>
                <a:tc>
                  <a:txBody>
                    <a:bodyPr/>
                    <a:lstStyle/>
                    <a:p>
                      <a:pPr marL="0" marR="0" lvl="0" indent="0" algn="ctr" rtl="0">
                        <a:spcBef>
                          <a:spcPts val="0"/>
                        </a:spcBef>
                        <a:spcAft>
                          <a:spcPts val="0"/>
                        </a:spcAft>
                        <a:buNone/>
                      </a:pPr>
                      <a:r>
                        <a:rPr lang="es-MX" sz="1800" u="none" strike="noStrike" cap="none"/>
                        <a:t>Valor</a:t>
                      </a:r>
                      <a:endParaRPr/>
                    </a:p>
                  </a:txBody>
                  <a:tcPr marL="91450" marR="91450" marT="45725" marB="45725"/>
                </a:tc>
                <a:extLst>
                  <a:ext uri="{0D108BD9-81ED-4DB2-BD59-A6C34878D82A}">
                    <a16:rowId xmlns:a16="http://schemas.microsoft.com/office/drawing/2014/main" val="10000"/>
                  </a:ext>
                </a:extLst>
              </a:tr>
              <a:tr h="471275">
                <a:tc>
                  <a:txBody>
                    <a:bodyPr/>
                    <a:lstStyle/>
                    <a:p>
                      <a:pPr marL="0" marR="0" lvl="0" indent="0" algn="l" rtl="0">
                        <a:spcBef>
                          <a:spcPts val="0"/>
                        </a:spcBef>
                        <a:spcAft>
                          <a:spcPts val="0"/>
                        </a:spcAft>
                        <a:buNone/>
                      </a:pPr>
                      <a:r>
                        <a:rPr lang="es-MX" sz="1800" u="none" strike="noStrike" cap="none"/>
                        <a:t>Fundación Corazón de Caña</a:t>
                      </a:r>
                      <a:endParaRPr/>
                    </a:p>
                  </a:txBody>
                  <a:tcPr marL="91450" marR="91450" marT="45725" marB="45725"/>
                </a:tc>
                <a:tc>
                  <a:txBody>
                    <a:bodyPr/>
                    <a:lstStyle/>
                    <a:p>
                      <a:pPr marL="0" marR="0" lvl="0" indent="0" algn="r" rtl="0">
                        <a:spcBef>
                          <a:spcPts val="0"/>
                        </a:spcBef>
                        <a:spcAft>
                          <a:spcPts val="0"/>
                        </a:spcAft>
                        <a:buNone/>
                      </a:pPr>
                      <a:r>
                        <a:rPr lang="es-MX" sz="1800"/>
                        <a:t>$388.466.250</a:t>
                      </a:r>
                      <a:endParaRPr/>
                    </a:p>
                  </a:txBody>
                  <a:tcPr marL="91450" marR="91450" marT="45725" marB="45725"/>
                </a:tc>
                <a:extLst>
                  <a:ext uri="{0D108BD9-81ED-4DB2-BD59-A6C34878D82A}">
                    <a16:rowId xmlns:a16="http://schemas.microsoft.com/office/drawing/2014/main" val="10001"/>
                  </a:ext>
                </a:extLst>
              </a:tr>
              <a:tr h="471275">
                <a:tc>
                  <a:txBody>
                    <a:bodyPr/>
                    <a:lstStyle/>
                    <a:p>
                      <a:pPr marL="0" marR="0" lvl="0" indent="0" algn="l" rtl="0">
                        <a:lnSpc>
                          <a:spcPct val="100000"/>
                        </a:lnSpc>
                        <a:spcBef>
                          <a:spcPts val="0"/>
                        </a:spcBef>
                        <a:spcAft>
                          <a:spcPts val="0"/>
                        </a:spcAft>
                        <a:buClr>
                          <a:schemeClr val="dk1"/>
                        </a:buClr>
                        <a:buSzPts val="1800"/>
                        <a:buFont typeface="Calibri"/>
                        <a:buNone/>
                      </a:pPr>
                      <a:r>
                        <a:rPr lang="es-MX" sz="1800"/>
                        <a:t>FUNDEAGRO</a:t>
                      </a:r>
                      <a:endParaRPr/>
                    </a:p>
                  </a:txBody>
                  <a:tcPr marL="91450" marR="91450" marT="45725" marB="45725"/>
                </a:tc>
                <a:tc>
                  <a:txBody>
                    <a:bodyPr/>
                    <a:lstStyle/>
                    <a:p>
                      <a:pPr marL="0" marR="0" lvl="0" indent="0" algn="r" rtl="0">
                        <a:spcBef>
                          <a:spcPts val="0"/>
                        </a:spcBef>
                        <a:spcAft>
                          <a:spcPts val="0"/>
                        </a:spcAft>
                        <a:buNone/>
                      </a:pPr>
                      <a:r>
                        <a:rPr lang="es-MX" sz="1800"/>
                        <a:t>$64.902.530</a:t>
                      </a:r>
                      <a:endParaRPr/>
                    </a:p>
                  </a:txBody>
                  <a:tcPr marL="91450" marR="91450" marT="45725" marB="45725"/>
                </a:tc>
                <a:extLst>
                  <a:ext uri="{0D108BD9-81ED-4DB2-BD59-A6C34878D82A}">
                    <a16:rowId xmlns:a16="http://schemas.microsoft.com/office/drawing/2014/main" val="10002"/>
                  </a:ext>
                </a:extLst>
              </a:tr>
              <a:tr h="471275">
                <a:tc>
                  <a:txBody>
                    <a:bodyPr/>
                    <a:lstStyle/>
                    <a:p>
                      <a:pPr marL="0" marR="0" lvl="0" indent="0" algn="l" rtl="0">
                        <a:lnSpc>
                          <a:spcPct val="100000"/>
                        </a:lnSpc>
                        <a:spcBef>
                          <a:spcPts val="0"/>
                        </a:spcBef>
                        <a:spcAft>
                          <a:spcPts val="0"/>
                        </a:spcAft>
                        <a:buClr>
                          <a:schemeClr val="dk1"/>
                        </a:buClr>
                        <a:buSzPts val="1800"/>
                        <a:buFont typeface="Calibri"/>
                        <a:buNone/>
                      </a:pPr>
                      <a:r>
                        <a:rPr lang="es-MX" sz="1800" b="1"/>
                        <a:t>TOTAL</a:t>
                      </a:r>
                      <a:endParaRPr/>
                    </a:p>
                  </a:txBody>
                  <a:tcPr marL="91450" marR="91450" marT="45725" marB="45725"/>
                </a:tc>
                <a:tc>
                  <a:txBody>
                    <a:bodyPr/>
                    <a:lstStyle/>
                    <a:p>
                      <a:pPr marL="0" marR="0" lvl="0" indent="0" algn="r" rtl="0">
                        <a:spcBef>
                          <a:spcPts val="0"/>
                        </a:spcBef>
                        <a:spcAft>
                          <a:spcPts val="0"/>
                        </a:spcAft>
                        <a:buNone/>
                      </a:pPr>
                      <a:r>
                        <a:rPr lang="es-MX" sz="1800" b="1"/>
                        <a:t>$453.368.780 </a:t>
                      </a:r>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751" name="Google Shape;751;p46"/>
          <p:cNvGraphicFramePr/>
          <p:nvPr/>
        </p:nvGraphicFramePr>
        <p:xfrm>
          <a:off x="6906890" y="2055813"/>
          <a:ext cx="4446910" cy="434570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757" name="Google Shape;757;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58" name="Google Shape;758;p47"/>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759" name="Google Shape;759;p47"/>
          <p:cNvGrpSpPr/>
          <p:nvPr/>
        </p:nvGrpSpPr>
        <p:grpSpPr>
          <a:xfrm>
            <a:off x="11875990" y="246497"/>
            <a:ext cx="249159" cy="249159"/>
            <a:chOff x="11203403" y="118310"/>
            <a:chExt cx="802106" cy="802106"/>
          </a:xfrm>
        </p:grpSpPr>
        <p:sp>
          <p:nvSpPr>
            <p:cNvPr id="760" name="Google Shape;760;p4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1" name="Google Shape;761;p4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762" name="Google Shape;762;p47"/>
          <p:cNvSpPr txBox="1"/>
          <p:nvPr/>
        </p:nvSpPr>
        <p:spPr>
          <a:xfrm>
            <a:off x="2167461" y="992769"/>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CANTIDAD TOTAL DE RECURSOS QUE GESTIONÓ Y EJECUTÓ EL INTEP</a:t>
            </a:r>
            <a:endParaRPr sz="2400" b="1">
              <a:solidFill>
                <a:schemeClr val="dk1"/>
              </a:solidFill>
              <a:latin typeface="Arial"/>
              <a:ea typeface="Arial"/>
              <a:cs typeface="Arial"/>
              <a:sym typeface="Arial"/>
            </a:endParaRPr>
          </a:p>
        </p:txBody>
      </p:sp>
      <p:graphicFrame>
        <p:nvGraphicFramePr>
          <p:cNvPr id="763" name="Google Shape;763;p47"/>
          <p:cNvGraphicFramePr/>
          <p:nvPr/>
        </p:nvGraphicFramePr>
        <p:xfrm>
          <a:off x="811118" y="2318332"/>
          <a:ext cx="3000000" cy="3000000"/>
        </p:xfrm>
        <a:graphic>
          <a:graphicData uri="http://schemas.openxmlformats.org/drawingml/2006/table">
            <a:tbl>
              <a:tblPr firstRow="1" bandRow="1">
                <a:noFill/>
                <a:tableStyleId>{B3EE1794-305A-4D41-9306-B8CCA0B07387}</a:tableStyleId>
              </a:tblPr>
              <a:tblGrid>
                <a:gridCol w="2817900">
                  <a:extLst>
                    <a:ext uri="{9D8B030D-6E8A-4147-A177-3AD203B41FA5}">
                      <a16:colId xmlns:a16="http://schemas.microsoft.com/office/drawing/2014/main" val="20000"/>
                    </a:ext>
                  </a:extLst>
                </a:gridCol>
                <a:gridCol w="1628775">
                  <a:extLst>
                    <a:ext uri="{9D8B030D-6E8A-4147-A177-3AD203B41FA5}">
                      <a16:colId xmlns:a16="http://schemas.microsoft.com/office/drawing/2014/main" val="20001"/>
                    </a:ext>
                  </a:extLst>
                </a:gridCol>
              </a:tblGrid>
              <a:tr h="522500">
                <a:tc>
                  <a:txBody>
                    <a:bodyPr/>
                    <a:lstStyle/>
                    <a:p>
                      <a:pPr marL="0" marR="0" lvl="0" indent="0" algn="ctr" rtl="0">
                        <a:spcBef>
                          <a:spcPts val="0"/>
                        </a:spcBef>
                        <a:spcAft>
                          <a:spcPts val="0"/>
                        </a:spcAft>
                        <a:buNone/>
                      </a:pPr>
                      <a:endParaRPr sz="1800" u="none" strike="noStrike"/>
                    </a:p>
                  </a:txBody>
                  <a:tcPr marL="9525" marR="9525" marT="9525" marB="0" anchor="ctr"/>
                </a:tc>
                <a:tc>
                  <a:txBody>
                    <a:bodyPr/>
                    <a:lstStyle/>
                    <a:p>
                      <a:pPr marL="0" marR="0" lvl="0" indent="0" algn="ctr" rtl="0">
                        <a:spcBef>
                          <a:spcPts val="0"/>
                        </a:spcBef>
                        <a:spcAft>
                          <a:spcPts val="0"/>
                        </a:spcAft>
                        <a:buNone/>
                      </a:pPr>
                      <a:r>
                        <a:rPr lang="es-MX" sz="1800" u="none" strike="noStrike"/>
                        <a:t>Valor</a:t>
                      </a:r>
                      <a:endParaRPr sz="1800" b="1" i="0" u="none" strike="noStrike">
                        <a:solidFill>
                          <a:srgbClr val="FFFFFF"/>
                        </a:solidFill>
                        <a:latin typeface="Calibri"/>
                        <a:ea typeface="Calibri"/>
                        <a:cs typeface="Calibri"/>
                        <a:sym typeface="Calibri"/>
                      </a:endParaRPr>
                    </a:p>
                  </a:txBody>
                  <a:tcPr marL="9525" marR="9525" marT="9525" marB="0" anchor="ctr"/>
                </a:tc>
                <a:extLst>
                  <a:ext uri="{0D108BD9-81ED-4DB2-BD59-A6C34878D82A}">
                    <a16:rowId xmlns:a16="http://schemas.microsoft.com/office/drawing/2014/main" val="10000"/>
                  </a:ext>
                </a:extLst>
              </a:tr>
              <a:tr h="790625">
                <a:tc>
                  <a:txBody>
                    <a:bodyPr/>
                    <a:lstStyle/>
                    <a:p>
                      <a:pPr marL="0" marR="0" lvl="0" indent="0" algn="l" rtl="0">
                        <a:spcBef>
                          <a:spcPts val="0"/>
                        </a:spcBef>
                        <a:spcAft>
                          <a:spcPts val="0"/>
                        </a:spcAft>
                        <a:buNone/>
                      </a:pPr>
                      <a:r>
                        <a:rPr lang="es-MX" sz="1800" u="none" strike="noStrike"/>
                        <a:t>Ministerio de Educación Nacional</a:t>
                      </a:r>
                      <a:endParaRPr sz="1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r" rtl="0">
                        <a:spcBef>
                          <a:spcPts val="0"/>
                        </a:spcBef>
                        <a:spcAft>
                          <a:spcPts val="0"/>
                        </a:spcAft>
                        <a:buNone/>
                      </a:pPr>
                      <a:r>
                        <a:rPr lang="es-MX" sz="1800" u="none" strike="noStrike"/>
                        <a:t>$15.725.037.503</a:t>
                      </a:r>
                      <a:endParaRPr sz="1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a16="http://schemas.microsoft.com/office/drawing/2014/main" val="10001"/>
                  </a:ext>
                </a:extLst>
              </a:tr>
              <a:tr h="762175">
                <a:tc>
                  <a:txBody>
                    <a:bodyPr/>
                    <a:lstStyle/>
                    <a:p>
                      <a:pPr marL="0" marR="0" lvl="0" indent="0" algn="l" rtl="0">
                        <a:spcBef>
                          <a:spcPts val="0"/>
                        </a:spcBef>
                        <a:spcAft>
                          <a:spcPts val="0"/>
                        </a:spcAft>
                        <a:buNone/>
                      </a:pPr>
                      <a:r>
                        <a:rPr lang="es-MX" sz="1800" u="none" strike="noStrike"/>
                        <a:t>Gobernación del Valle del Cauca</a:t>
                      </a:r>
                      <a:endParaRPr sz="1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r" rtl="0">
                        <a:spcBef>
                          <a:spcPts val="0"/>
                        </a:spcBef>
                        <a:spcAft>
                          <a:spcPts val="0"/>
                        </a:spcAft>
                        <a:buNone/>
                      </a:pPr>
                      <a:r>
                        <a:rPr lang="es-MX" sz="1800" u="none" strike="noStrike"/>
                        <a:t>$1.411.800.000</a:t>
                      </a:r>
                      <a:endParaRPr sz="1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a16="http://schemas.microsoft.com/office/drawing/2014/main" val="10002"/>
                  </a:ext>
                </a:extLst>
              </a:tr>
              <a:tr h="467025">
                <a:tc>
                  <a:txBody>
                    <a:bodyPr/>
                    <a:lstStyle/>
                    <a:p>
                      <a:pPr marL="0" marR="0" lvl="0" indent="0" algn="l" rtl="0">
                        <a:spcBef>
                          <a:spcPts val="0"/>
                        </a:spcBef>
                        <a:spcAft>
                          <a:spcPts val="0"/>
                        </a:spcAft>
                        <a:buNone/>
                      </a:pPr>
                      <a:r>
                        <a:rPr lang="es-MX" sz="1800" u="none" strike="noStrike"/>
                        <a:t>Alcaldías</a:t>
                      </a:r>
                      <a:endParaRPr sz="1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r" rtl="0">
                        <a:spcBef>
                          <a:spcPts val="0"/>
                        </a:spcBef>
                        <a:spcAft>
                          <a:spcPts val="0"/>
                        </a:spcAft>
                        <a:buNone/>
                      </a:pPr>
                      <a:r>
                        <a:rPr lang="es-MX" sz="1800" u="none" strike="noStrike"/>
                        <a:t>$300.475.600</a:t>
                      </a:r>
                      <a:endParaRPr sz="1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a16="http://schemas.microsoft.com/office/drawing/2014/main" val="10003"/>
                  </a:ext>
                </a:extLst>
              </a:tr>
              <a:tr h="495700">
                <a:tc>
                  <a:txBody>
                    <a:bodyPr/>
                    <a:lstStyle/>
                    <a:p>
                      <a:pPr marL="0" marR="0" lvl="0" indent="0" algn="l" rtl="0">
                        <a:spcBef>
                          <a:spcPts val="0"/>
                        </a:spcBef>
                        <a:spcAft>
                          <a:spcPts val="0"/>
                        </a:spcAft>
                        <a:buNone/>
                      </a:pPr>
                      <a:r>
                        <a:rPr lang="es-MX" sz="1800" b="0" i="0" u="none" strike="noStrike">
                          <a:solidFill>
                            <a:srgbClr val="000000"/>
                          </a:solidFill>
                          <a:latin typeface="Calibri"/>
                          <a:ea typeface="Calibri"/>
                          <a:cs typeface="Calibri"/>
                          <a:sym typeface="Calibri"/>
                        </a:rPr>
                        <a:t>Entidades Privadas </a:t>
                      </a:r>
                      <a:endParaRPr sz="1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r" rtl="0">
                        <a:spcBef>
                          <a:spcPts val="0"/>
                        </a:spcBef>
                        <a:spcAft>
                          <a:spcPts val="0"/>
                        </a:spcAft>
                        <a:buNone/>
                      </a:pPr>
                      <a:r>
                        <a:rPr lang="es-MX" sz="1800" b="0" i="0" u="none" strike="noStrike">
                          <a:solidFill>
                            <a:srgbClr val="000000"/>
                          </a:solidFill>
                          <a:latin typeface="Calibri"/>
                          <a:ea typeface="Calibri"/>
                          <a:cs typeface="Calibri"/>
                          <a:sym typeface="Calibri"/>
                        </a:rPr>
                        <a:t>$453.368.780</a:t>
                      </a:r>
                      <a:endParaRPr sz="1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a16="http://schemas.microsoft.com/office/drawing/2014/main" val="10004"/>
                  </a:ext>
                </a:extLst>
              </a:tr>
              <a:tr h="522500">
                <a:tc>
                  <a:txBody>
                    <a:bodyPr/>
                    <a:lstStyle/>
                    <a:p>
                      <a:pPr marL="0" marR="0" lvl="0" indent="0" algn="l" rtl="0">
                        <a:spcBef>
                          <a:spcPts val="0"/>
                        </a:spcBef>
                        <a:spcAft>
                          <a:spcPts val="0"/>
                        </a:spcAft>
                        <a:buNone/>
                      </a:pPr>
                      <a:r>
                        <a:rPr lang="es-MX" sz="1800" b="1" u="none" strike="noStrike"/>
                        <a:t>TOTAL</a:t>
                      </a:r>
                      <a:endParaRPr sz="1800" b="1"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r" rtl="0">
                        <a:spcBef>
                          <a:spcPts val="0"/>
                        </a:spcBef>
                        <a:spcAft>
                          <a:spcPts val="0"/>
                        </a:spcAft>
                        <a:buNone/>
                      </a:pPr>
                      <a:r>
                        <a:rPr lang="es-MX" sz="1800" b="1" u="none" strike="noStrike"/>
                        <a:t>$18.083.726.391</a:t>
                      </a:r>
                      <a:endParaRPr sz="1800" b="1"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764" name="Google Shape;764;p47"/>
          <p:cNvGraphicFramePr/>
          <p:nvPr/>
        </p:nvGraphicFramePr>
        <p:xfrm>
          <a:off x="6096000" y="2242771"/>
          <a:ext cx="5740400" cy="3666068"/>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770" name="Google Shape;77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71" name="Google Shape;771;p48"/>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772" name="Google Shape;772;p48"/>
          <p:cNvGrpSpPr/>
          <p:nvPr/>
        </p:nvGrpSpPr>
        <p:grpSpPr>
          <a:xfrm>
            <a:off x="11875990" y="246497"/>
            <a:ext cx="249159" cy="249159"/>
            <a:chOff x="11203403" y="118310"/>
            <a:chExt cx="802106" cy="802106"/>
          </a:xfrm>
        </p:grpSpPr>
        <p:sp>
          <p:nvSpPr>
            <p:cNvPr id="773" name="Google Shape;773;p4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4" name="Google Shape;774;p4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775" name="Google Shape;775;p48"/>
          <p:cNvSpPr txBox="1"/>
          <p:nvPr/>
        </p:nvSpPr>
        <p:spPr>
          <a:xfrm>
            <a:off x="2167461" y="992769"/>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AVANCE DE LA CONSTRUCCIÓN DE LA NUEVA BIBLIOTECA DEL INTEP</a:t>
            </a:r>
            <a:endParaRPr sz="2400" b="1">
              <a:solidFill>
                <a:schemeClr val="dk1"/>
              </a:solidFill>
              <a:latin typeface="Arial"/>
              <a:ea typeface="Arial"/>
              <a:cs typeface="Arial"/>
              <a:sym typeface="Arial"/>
            </a:endParaRPr>
          </a:p>
        </p:txBody>
      </p:sp>
      <p:sp>
        <p:nvSpPr>
          <p:cNvPr id="776" name="Google Shape;776;p48"/>
          <p:cNvSpPr txBox="1"/>
          <p:nvPr/>
        </p:nvSpPr>
        <p:spPr>
          <a:xfrm>
            <a:off x="837776" y="1828526"/>
            <a:ext cx="10414424"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chemeClr val="dk1"/>
                </a:solidFill>
                <a:latin typeface="Calibri"/>
                <a:ea typeface="Calibri"/>
                <a:cs typeface="Calibri"/>
                <a:sym typeface="Calibri"/>
              </a:rPr>
              <a:t>En el año 2024, se logró un importante avance en la ejecución del proyecto denominado “Construcción de la etapa 1 sub etapa 1 de la nueva biblioteca del INTEP" suscrito con la empresa cartagueña de desarrollo EMCADE, llegando a un porcentaje de avance del 30%</a:t>
            </a:r>
            <a:endParaRPr sz="2400">
              <a:solidFill>
                <a:schemeClr val="dk1"/>
              </a:solidFill>
              <a:latin typeface="Arial"/>
              <a:ea typeface="Arial"/>
              <a:cs typeface="Arial"/>
              <a:sym typeface="Arial"/>
            </a:endParaRPr>
          </a:p>
        </p:txBody>
      </p:sp>
      <p:pic>
        <p:nvPicPr>
          <p:cNvPr id="777" name="Google Shape;777;p48"/>
          <p:cNvPicPr preferRelativeResize="0"/>
          <p:nvPr/>
        </p:nvPicPr>
        <p:blipFill rotWithShape="1">
          <a:blip r:embed="rId6">
            <a:alphaModFix/>
          </a:blip>
          <a:srcRect/>
          <a:stretch/>
        </p:blipFill>
        <p:spPr>
          <a:xfrm>
            <a:off x="7972328" y="3873499"/>
            <a:ext cx="3381897" cy="1902317"/>
          </a:xfrm>
          <a:prstGeom prst="rect">
            <a:avLst/>
          </a:prstGeom>
          <a:noFill/>
          <a:ln>
            <a:noFill/>
          </a:ln>
        </p:spPr>
      </p:pic>
      <p:pic>
        <p:nvPicPr>
          <p:cNvPr id="778" name="Google Shape;778;p48"/>
          <p:cNvPicPr preferRelativeResize="0"/>
          <p:nvPr/>
        </p:nvPicPr>
        <p:blipFill rotWithShape="1">
          <a:blip r:embed="rId7">
            <a:alphaModFix/>
          </a:blip>
          <a:srcRect/>
          <a:stretch/>
        </p:blipFill>
        <p:spPr>
          <a:xfrm>
            <a:off x="476724" y="3873499"/>
            <a:ext cx="3381472" cy="1902317"/>
          </a:xfrm>
          <a:prstGeom prst="rect">
            <a:avLst/>
          </a:prstGeom>
          <a:noFill/>
          <a:ln>
            <a:noFill/>
          </a:ln>
        </p:spPr>
      </p:pic>
      <p:pic>
        <p:nvPicPr>
          <p:cNvPr id="779" name="Google Shape;779;p48"/>
          <p:cNvPicPr preferRelativeResize="0"/>
          <p:nvPr/>
        </p:nvPicPr>
        <p:blipFill rotWithShape="1">
          <a:blip r:embed="rId8">
            <a:alphaModFix/>
          </a:blip>
          <a:srcRect/>
          <a:stretch/>
        </p:blipFill>
        <p:spPr>
          <a:xfrm>
            <a:off x="4224526" y="3873738"/>
            <a:ext cx="3381472" cy="190207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785" name="Google Shape;785;p49"/>
          <p:cNvPicPr preferRelativeResize="0">
            <a:picLocks noGrp="1"/>
          </p:cNvPicPr>
          <p:nvPr>
            <p:ph type="body" idx="1"/>
          </p:nvPr>
        </p:nvPicPr>
        <p:blipFill rotWithShape="1">
          <a:blip r:embed="rId3">
            <a:alphaModFix/>
          </a:blip>
          <a:srcRect/>
          <a:stretch/>
        </p:blipFill>
        <p:spPr>
          <a:xfrm>
            <a:off x="2228144" y="1825625"/>
            <a:ext cx="7735711" cy="4351338"/>
          </a:xfrm>
          <a:prstGeom prst="rect">
            <a:avLst/>
          </a:prstGeom>
          <a:noFill/>
          <a:ln>
            <a:noFill/>
          </a:ln>
        </p:spPr>
      </p:pic>
      <p:pic>
        <p:nvPicPr>
          <p:cNvPr id="786" name="Google Shape;786;p49"/>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787" name="Google Shape;787;p49"/>
          <p:cNvPicPr preferRelativeResize="0"/>
          <p:nvPr/>
        </p:nvPicPr>
        <p:blipFill rotWithShape="1">
          <a:blip r:embed="rId5">
            <a:alphaModFix/>
          </a:blip>
          <a:srcRect/>
          <a:stretch/>
        </p:blipFill>
        <p:spPr>
          <a:xfrm>
            <a:off x="1" y="0"/>
            <a:ext cx="12191999" cy="6857999"/>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62" name="Google Shape;162;p5"/>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163" name="Google Shape;163;p5"/>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164" name="Google Shape;164;p5"/>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165" name="Google Shape;165;p5"/>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166" name="Google Shape;166;p5"/>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167" name="Google Shape;167;p5"/>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168" name="Google Shape;168;p5"/>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169" name="Google Shape;169;p5">
            <a:hlinkClick r:id="rId11" action="ppaction://hlinksldjump"/>
          </p:cNvPr>
          <p:cNvPicPr preferRelativeResize="0"/>
          <p:nvPr/>
        </p:nvPicPr>
        <p:blipFill rotWithShape="1">
          <a:blip r:embed="rId6">
            <a:alphaModFix/>
          </a:blip>
          <a:srcRect t="22977" r="3288" b="15482"/>
          <a:stretch/>
        </p:blipFill>
        <p:spPr>
          <a:xfrm>
            <a:off x="-550176" y="2248809"/>
            <a:ext cx="5948344" cy="628152"/>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170" name="Google Shape;170;p5">
            <a:hlinkClick r:id="rId12" action="ppaction://hlinksldjump"/>
          </p:cNvPr>
          <p:cNvPicPr preferRelativeResize="0"/>
          <p:nvPr/>
        </p:nvPicPr>
        <p:blipFill rotWithShape="1">
          <a:blip r:embed="rId13">
            <a:alphaModFix/>
          </a:blip>
          <a:srcRect t="26089" b="17204"/>
          <a:stretch/>
        </p:blipFill>
        <p:spPr>
          <a:xfrm>
            <a:off x="-266444" y="649705"/>
            <a:ext cx="2130227" cy="334804"/>
          </a:xfrm>
          <a:prstGeom prst="rect">
            <a:avLst/>
          </a:prstGeom>
          <a:noFill/>
          <a:ln>
            <a:noFill/>
          </a:ln>
        </p:spPr>
      </p:pic>
      <p:pic>
        <p:nvPicPr>
          <p:cNvPr id="171" name="Google Shape;171;p5"/>
          <p:cNvPicPr preferRelativeResize="0"/>
          <p:nvPr/>
        </p:nvPicPr>
        <p:blipFill rotWithShape="1">
          <a:blip r:embed="rId14">
            <a:alphaModFix/>
          </a:blip>
          <a:srcRect t="26987" b="22750"/>
          <a:stretch/>
        </p:blipFill>
        <p:spPr>
          <a:xfrm>
            <a:off x="7936091" y="5061321"/>
            <a:ext cx="4459913" cy="296742"/>
          </a:xfrm>
          <a:prstGeom prst="rect">
            <a:avLst/>
          </a:prstGeom>
          <a:noFill/>
          <a:ln>
            <a:noFill/>
          </a:ln>
        </p:spPr>
      </p:pic>
      <p:pic>
        <p:nvPicPr>
          <p:cNvPr id="172" name="Google Shape;172;p5"/>
          <p:cNvPicPr preferRelativeResize="0"/>
          <p:nvPr/>
        </p:nvPicPr>
        <p:blipFill rotWithShape="1">
          <a:blip r:embed="rId15">
            <a:alphaModFix/>
          </a:blip>
          <a:srcRect t="22072" b="23984"/>
          <a:stretch/>
        </p:blipFill>
        <p:spPr>
          <a:xfrm>
            <a:off x="10260936" y="4162926"/>
            <a:ext cx="2092156" cy="318486"/>
          </a:xfrm>
          <a:prstGeom prst="rect">
            <a:avLst/>
          </a:prstGeom>
          <a:noFill/>
          <a:ln>
            <a:noFill/>
          </a:ln>
        </p:spPr>
      </p:pic>
      <p:pic>
        <p:nvPicPr>
          <p:cNvPr id="173" name="Google Shape;173;p5"/>
          <p:cNvPicPr preferRelativeResize="0"/>
          <p:nvPr/>
        </p:nvPicPr>
        <p:blipFill rotWithShape="1">
          <a:blip r:embed="rId16">
            <a:alphaModFix/>
          </a:blip>
          <a:srcRect t="23291" b="22765"/>
          <a:stretch/>
        </p:blipFill>
        <p:spPr>
          <a:xfrm>
            <a:off x="10209732" y="3231602"/>
            <a:ext cx="2162141" cy="318486"/>
          </a:xfrm>
          <a:prstGeom prst="rect">
            <a:avLst/>
          </a:prstGeom>
          <a:noFill/>
          <a:ln>
            <a:noFill/>
          </a:ln>
        </p:spPr>
      </p:pic>
      <p:pic>
        <p:nvPicPr>
          <p:cNvPr id="174" name="Google Shape;174;p5"/>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175" name="Google Shape;175;p5"/>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176" name="Google Shape;176;p5"/>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793" name="Google Shape;793;p50"/>
          <p:cNvPicPr preferRelativeResize="0">
            <a:picLocks noGrp="1"/>
          </p:cNvPicPr>
          <p:nvPr>
            <p:ph type="body" idx="1"/>
          </p:nvPr>
        </p:nvPicPr>
        <p:blipFill rotWithShape="1">
          <a:blip r:embed="rId3">
            <a:alphaModFix/>
          </a:blip>
          <a:srcRect/>
          <a:stretch/>
        </p:blipFill>
        <p:spPr>
          <a:xfrm>
            <a:off x="2228144" y="1825625"/>
            <a:ext cx="7735711" cy="4351338"/>
          </a:xfrm>
          <a:prstGeom prst="rect">
            <a:avLst/>
          </a:prstGeom>
          <a:noFill/>
          <a:ln>
            <a:noFill/>
          </a:ln>
        </p:spPr>
      </p:pic>
      <p:pic>
        <p:nvPicPr>
          <p:cNvPr id="794" name="Google Shape;794;p50"/>
          <p:cNvPicPr preferRelativeResize="0"/>
          <p:nvPr/>
        </p:nvPicPr>
        <p:blipFill rotWithShape="1">
          <a:blip r:embed="rId4">
            <a:alphaModFix/>
          </a:blip>
          <a:srcRect/>
          <a:stretch/>
        </p:blipFill>
        <p:spPr>
          <a:xfrm>
            <a:off x="0" y="0"/>
            <a:ext cx="12191999" cy="6857999"/>
          </a:xfrm>
          <a:prstGeom prst="rect">
            <a:avLst/>
          </a:prstGeom>
          <a:noFill/>
          <a:ln>
            <a:noFill/>
          </a:ln>
        </p:spPr>
      </p:pic>
      <p:grpSp>
        <p:nvGrpSpPr>
          <p:cNvPr id="795" name="Google Shape;795;p50"/>
          <p:cNvGrpSpPr/>
          <p:nvPr/>
        </p:nvGrpSpPr>
        <p:grpSpPr>
          <a:xfrm>
            <a:off x="11875990" y="246497"/>
            <a:ext cx="249159" cy="249159"/>
            <a:chOff x="11203403" y="118310"/>
            <a:chExt cx="802106" cy="802106"/>
          </a:xfrm>
        </p:grpSpPr>
        <p:sp>
          <p:nvSpPr>
            <p:cNvPr id="796" name="Google Shape;796;p5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7" name="Google Shape;797;p50" descr="Cerrar">
              <a:hlinkClick r:id="rId5" action="ppaction://hlinksldjump"/>
            </p:cNvPr>
            <p:cNvPicPr preferRelativeResize="0"/>
            <p:nvPr/>
          </p:nvPicPr>
          <p:blipFill rotWithShape="1">
            <a:blip r:embed="rId6">
              <a:alphaModFix/>
            </a:blip>
            <a:srcRect/>
            <a:stretch/>
          </p:blipFill>
          <p:spPr>
            <a:xfrm>
              <a:off x="11281609" y="196516"/>
              <a:ext cx="645695" cy="645695"/>
            </a:xfrm>
            <a:prstGeom prst="rect">
              <a:avLst/>
            </a:prstGeom>
            <a:noFill/>
            <a:ln>
              <a:noFill/>
            </a:ln>
          </p:spPr>
        </p:pic>
      </p:grpSp>
      <p:sp>
        <p:nvSpPr>
          <p:cNvPr id="798" name="Google Shape;798;p50"/>
          <p:cNvSpPr txBox="1"/>
          <p:nvPr/>
        </p:nvSpPr>
        <p:spPr>
          <a:xfrm>
            <a:off x="2167464" y="46848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MODALIDADES DE SELECCIÓN CONTRACTUAL</a:t>
            </a:r>
            <a:endParaRPr sz="2400" b="1">
              <a:solidFill>
                <a:schemeClr val="dk1"/>
              </a:solidFill>
              <a:latin typeface="Arial"/>
              <a:ea typeface="Arial"/>
              <a:cs typeface="Arial"/>
              <a:sym typeface="Arial"/>
            </a:endParaRPr>
          </a:p>
        </p:txBody>
      </p:sp>
      <p:pic>
        <p:nvPicPr>
          <p:cNvPr id="799" name="Google Shape;799;p50" descr="https://img.genially.com/6467e04ccf6e700012c39605/1750456233883-1750456233883.png"/>
          <p:cNvPicPr preferRelativeResize="0"/>
          <p:nvPr/>
        </p:nvPicPr>
        <p:blipFill rotWithShape="1">
          <a:blip r:embed="rId7">
            <a:alphaModFix/>
          </a:blip>
          <a:srcRect/>
          <a:stretch/>
        </p:blipFill>
        <p:spPr>
          <a:xfrm>
            <a:off x="2736671" y="1105593"/>
            <a:ext cx="6718653" cy="52839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805" name="Google Shape;805;p51"/>
          <p:cNvPicPr preferRelativeResize="0">
            <a:picLocks noGrp="1"/>
          </p:cNvPicPr>
          <p:nvPr>
            <p:ph type="body" idx="1"/>
          </p:nvPr>
        </p:nvPicPr>
        <p:blipFill rotWithShape="1">
          <a:blip r:embed="rId3">
            <a:alphaModFix/>
          </a:blip>
          <a:srcRect/>
          <a:stretch/>
        </p:blipFill>
        <p:spPr>
          <a:xfrm>
            <a:off x="2228144" y="1825625"/>
            <a:ext cx="7735711" cy="4351338"/>
          </a:xfrm>
          <a:prstGeom prst="rect">
            <a:avLst/>
          </a:prstGeom>
          <a:noFill/>
          <a:ln>
            <a:noFill/>
          </a:ln>
        </p:spPr>
      </p:pic>
      <p:pic>
        <p:nvPicPr>
          <p:cNvPr id="806" name="Google Shape;806;p51"/>
          <p:cNvPicPr preferRelativeResize="0"/>
          <p:nvPr/>
        </p:nvPicPr>
        <p:blipFill rotWithShape="1">
          <a:blip r:embed="rId4">
            <a:alphaModFix/>
          </a:blip>
          <a:srcRect/>
          <a:stretch/>
        </p:blipFill>
        <p:spPr>
          <a:xfrm>
            <a:off x="0" y="0"/>
            <a:ext cx="12191999" cy="6857999"/>
          </a:xfrm>
          <a:prstGeom prst="rect">
            <a:avLst/>
          </a:prstGeom>
          <a:noFill/>
          <a:ln>
            <a:noFill/>
          </a:ln>
        </p:spPr>
      </p:pic>
      <p:grpSp>
        <p:nvGrpSpPr>
          <p:cNvPr id="807" name="Google Shape;807;p51"/>
          <p:cNvGrpSpPr/>
          <p:nvPr/>
        </p:nvGrpSpPr>
        <p:grpSpPr>
          <a:xfrm>
            <a:off x="11875990" y="246497"/>
            <a:ext cx="249159" cy="249159"/>
            <a:chOff x="11203403" y="118310"/>
            <a:chExt cx="802106" cy="802106"/>
          </a:xfrm>
        </p:grpSpPr>
        <p:sp>
          <p:nvSpPr>
            <p:cNvPr id="808" name="Google Shape;808;p5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9" name="Google Shape;809;p51" descr="Cerrar">
              <a:hlinkClick r:id="rId5" action="ppaction://hlinksldjump"/>
            </p:cNvPr>
            <p:cNvPicPr preferRelativeResize="0"/>
            <p:nvPr/>
          </p:nvPicPr>
          <p:blipFill rotWithShape="1">
            <a:blip r:embed="rId6">
              <a:alphaModFix/>
            </a:blip>
            <a:srcRect/>
            <a:stretch/>
          </p:blipFill>
          <p:spPr>
            <a:xfrm>
              <a:off x="11281609" y="196516"/>
              <a:ext cx="645695" cy="645695"/>
            </a:xfrm>
            <a:prstGeom prst="rect">
              <a:avLst/>
            </a:prstGeom>
            <a:noFill/>
            <a:ln>
              <a:noFill/>
            </a:ln>
          </p:spPr>
        </p:pic>
      </p:grpSp>
      <p:sp>
        <p:nvSpPr>
          <p:cNvPr id="810" name="Google Shape;810;p51"/>
          <p:cNvSpPr txBox="1"/>
          <p:nvPr/>
        </p:nvSpPr>
        <p:spPr>
          <a:xfrm>
            <a:off x="2167464" y="843241"/>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MODALIDADES DE SELECCIÓN CONTRACTUAL</a:t>
            </a:r>
            <a:endParaRPr sz="2400" b="1">
              <a:solidFill>
                <a:schemeClr val="dk1"/>
              </a:solidFill>
              <a:latin typeface="Arial"/>
              <a:ea typeface="Arial"/>
              <a:cs typeface="Arial"/>
              <a:sym typeface="Arial"/>
            </a:endParaRPr>
          </a:p>
        </p:txBody>
      </p:sp>
      <p:pic>
        <p:nvPicPr>
          <p:cNvPr id="811" name="Google Shape;811;p51" descr="https://img.genially.com/6467e04ccf6e700012c39605/1750456257398-1750456257398.png"/>
          <p:cNvPicPr preferRelativeResize="0"/>
          <p:nvPr/>
        </p:nvPicPr>
        <p:blipFill rotWithShape="1">
          <a:blip r:embed="rId7">
            <a:alphaModFix/>
          </a:blip>
          <a:srcRect/>
          <a:stretch/>
        </p:blipFill>
        <p:spPr>
          <a:xfrm>
            <a:off x="1693332" y="1690688"/>
            <a:ext cx="8556977" cy="397988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817" name="Google Shape;817;p52"/>
          <p:cNvPicPr preferRelativeResize="0">
            <a:picLocks noGrp="1"/>
          </p:cNvPicPr>
          <p:nvPr>
            <p:ph type="body" idx="1"/>
          </p:nvPr>
        </p:nvPicPr>
        <p:blipFill rotWithShape="1">
          <a:blip r:embed="rId3">
            <a:alphaModFix/>
          </a:blip>
          <a:srcRect/>
          <a:stretch/>
        </p:blipFill>
        <p:spPr>
          <a:xfrm>
            <a:off x="2228144" y="1825625"/>
            <a:ext cx="7735711" cy="4351338"/>
          </a:xfrm>
          <a:prstGeom prst="rect">
            <a:avLst/>
          </a:prstGeom>
          <a:noFill/>
          <a:ln>
            <a:noFill/>
          </a:ln>
        </p:spPr>
      </p:pic>
      <p:pic>
        <p:nvPicPr>
          <p:cNvPr id="818" name="Google Shape;818;p52"/>
          <p:cNvPicPr preferRelativeResize="0"/>
          <p:nvPr/>
        </p:nvPicPr>
        <p:blipFill rotWithShape="1">
          <a:blip r:embed="rId4">
            <a:alphaModFix/>
          </a:blip>
          <a:srcRect/>
          <a:stretch/>
        </p:blipFill>
        <p:spPr>
          <a:xfrm>
            <a:off x="0" y="0"/>
            <a:ext cx="12191999" cy="6857999"/>
          </a:xfrm>
          <a:prstGeom prst="rect">
            <a:avLst/>
          </a:prstGeom>
          <a:noFill/>
          <a:ln>
            <a:noFill/>
          </a:ln>
        </p:spPr>
      </p:pic>
      <p:grpSp>
        <p:nvGrpSpPr>
          <p:cNvPr id="819" name="Google Shape;819;p52"/>
          <p:cNvGrpSpPr/>
          <p:nvPr/>
        </p:nvGrpSpPr>
        <p:grpSpPr>
          <a:xfrm>
            <a:off x="11875990" y="246497"/>
            <a:ext cx="249159" cy="249159"/>
            <a:chOff x="11203403" y="118310"/>
            <a:chExt cx="802106" cy="802106"/>
          </a:xfrm>
        </p:grpSpPr>
        <p:sp>
          <p:nvSpPr>
            <p:cNvPr id="820" name="Google Shape;820;p52"/>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1" name="Google Shape;821;p52" descr="Cerrar">
              <a:hlinkClick r:id="rId5" action="ppaction://hlinksldjump"/>
            </p:cNvPr>
            <p:cNvPicPr preferRelativeResize="0"/>
            <p:nvPr/>
          </p:nvPicPr>
          <p:blipFill rotWithShape="1">
            <a:blip r:embed="rId6">
              <a:alphaModFix/>
            </a:blip>
            <a:srcRect/>
            <a:stretch/>
          </p:blipFill>
          <p:spPr>
            <a:xfrm>
              <a:off x="11281609" y="196516"/>
              <a:ext cx="645695" cy="645695"/>
            </a:xfrm>
            <a:prstGeom prst="rect">
              <a:avLst/>
            </a:prstGeom>
            <a:noFill/>
            <a:ln>
              <a:noFill/>
            </a:ln>
          </p:spPr>
        </p:pic>
      </p:grpSp>
      <p:sp>
        <p:nvSpPr>
          <p:cNvPr id="822" name="Google Shape;822;p52"/>
          <p:cNvSpPr txBox="1"/>
          <p:nvPr/>
        </p:nvSpPr>
        <p:spPr>
          <a:xfrm>
            <a:off x="2167464" y="474652"/>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HISTÓRICO DE CONTRATACIÓN POR MODALIDAD</a:t>
            </a:r>
            <a:endParaRPr sz="2400" b="1">
              <a:solidFill>
                <a:schemeClr val="dk1"/>
              </a:solidFill>
              <a:latin typeface="Arial"/>
              <a:ea typeface="Arial"/>
              <a:cs typeface="Arial"/>
              <a:sym typeface="Arial"/>
            </a:endParaRPr>
          </a:p>
        </p:txBody>
      </p:sp>
      <p:pic>
        <p:nvPicPr>
          <p:cNvPr id="823" name="Google Shape;823;p52" descr="https://img.genially.com/6467e04ccf6e700012c39605/1750456322732-1750456322732.png"/>
          <p:cNvPicPr preferRelativeResize="0"/>
          <p:nvPr/>
        </p:nvPicPr>
        <p:blipFill rotWithShape="1">
          <a:blip r:embed="rId7">
            <a:alphaModFix/>
          </a:blip>
          <a:srcRect/>
          <a:stretch/>
        </p:blipFill>
        <p:spPr>
          <a:xfrm>
            <a:off x="2016034" y="936317"/>
            <a:ext cx="8423365" cy="561731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29" name="Google Shape;829;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30" name="Google Shape;830;p53"/>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831" name="Google Shape;831;p53"/>
          <p:cNvPicPr preferRelativeResize="0"/>
          <p:nvPr/>
        </p:nvPicPr>
        <p:blipFill rotWithShape="1">
          <a:blip r:embed="rId4">
            <a:alphaModFix/>
          </a:blip>
          <a:srcRect/>
          <a:stretch/>
        </p:blipFill>
        <p:spPr>
          <a:xfrm>
            <a:off x="1" y="0"/>
            <a:ext cx="12191999" cy="6858000"/>
          </a:xfrm>
          <a:prstGeom prst="rect">
            <a:avLst/>
          </a:prstGeom>
          <a:noFill/>
          <a:ln>
            <a:noFill/>
          </a:ln>
        </p:spPr>
      </p:pic>
    </p:spTree>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aphicFrame>
        <p:nvGraphicFramePr>
          <p:cNvPr id="837" name="Google Shape;837;p54"/>
          <p:cNvGraphicFramePr/>
          <p:nvPr/>
        </p:nvGraphicFramePr>
        <p:xfrm>
          <a:off x="2299386" y="1817251"/>
          <a:ext cx="3000000" cy="3000000"/>
        </p:xfrm>
        <a:graphic>
          <a:graphicData uri="http://schemas.openxmlformats.org/drawingml/2006/table">
            <a:tbl>
              <a:tblPr>
                <a:noFill/>
                <a:tableStyleId>{9F994AF3-8E30-46E1-9305-AC3052946A37}</a:tableStyleId>
              </a:tblPr>
              <a:tblGrid>
                <a:gridCol w="2897775">
                  <a:extLst>
                    <a:ext uri="{9D8B030D-6E8A-4147-A177-3AD203B41FA5}">
                      <a16:colId xmlns:a16="http://schemas.microsoft.com/office/drawing/2014/main" val="20000"/>
                    </a:ext>
                  </a:extLst>
                </a:gridCol>
                <a:gridCol w="1255700">
                  <a:extLst>
                    <a:ext uri="{9D8B030D-6E8A-4147-A177-3AD203B41FA5}">
                      <a16:colId xmlns:a16="http://schemas.microsoft.com/office/drawing/2014/main" val="20001"/>
                    </a:ext>
                  </a:extLst>
                </a:gridCol>
                <a:gridCol w="442725">
                  <a:extLst>
                    <a:ext uri="{9D8B030D-6E8A-4147-A177-3AD203B41FA5}">
                      <a16:colId xmlns:a16="http://schemas.microsoft.com/office/drawing/2014/main" val="20002"/>
                    </a:ext>
                  </a:extLst>
                </a:gridCol>
                <a:gridCol w="1255700">
                  <a:extLst>
                    <a:ext uri="{9D8B030D-6E8A-4147-A177-3AD203B41FA5}">
                      <a16:colId xmlns:a16="http://schemas.microsoft.com/office/drawing/2014/main" val="20003"/>
                    </a:ext>
                  </a:extLst>
                </a:gridCol>
                <a:gridCol w="461500">
                  <a:extLst>
                    <a:ext uri="{9D8B030D-6E8A-4147-A177-3AD203B41FA5}">
                      <a16:colId xmlns:a16="http://schemas.microsoft.com/office/drawing/2014/main" val="20004"/>
                    </a:ext>
                  </a:extLst>
                </a:gridCol>
                <a:gridCol w="1279850">
                  <a:extLst>
                    <a:ext uri="{9D8B030D-6E8A-4147-A177-3AD203B41FA5}">
                      <a16:colId xmlns:a16="http://schemas.microsoft.com/office/drawing/2014/main" val="20005"/>
                    </a:ext>
                  </a:extLst>
                </a:gridCol>
              </a:tblGrid>
              <a:tr h="420475">
                <a:tc gridSpan="6">
                  <a:txBody>
                    <a:bodyPr/>
                    <a:lstStyle/>
                    <a:p>
                      <a:pPr marL="0" marR="0" lvl="0" indent="0" algn="ctr" rtl="0">
                        <a:spcBef>
                          <a:spcPts val="0"/>
                        </a:spcBef>
                        <a:spcAft>
                          <a:spcPts val="0"/>
                        </a:spcAft>
                        <a:buNone/>
                      </a:pPr>
                      <a:r>
                        <a:rPr lang="es-MX" sz="1400" b="1" i="0" u="none" strike="noStrike">
                          <a:solidFill>
                            <a:srgbClr val="000000"/>
                          </a:solidFill>
                          <a:latin typeface="Verdana   "/>
                          <a:ea typeface="Verdana   "/>
                          <a:cs typeface="Verdana   "/>
                          <a:sym typeface="Verdana   "/>
                        </a:rPr>
                        <a:t>INSTITUTO DE EDUCACIÓN TÉCNICA PROFESIONAL DE ROLDANILLO VALLLE-INTEP</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49825">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extLst>
                  <a:ext uri="{0D108BD9-81ED-4DB2-BD59-A6C34878D82A}">
                    <a16:rowId xmlns:a16="http://schemas.microsoft.com/office/drawing/2014/main" val="10001"/>
                  </a:ext>
                </a:extLst>
              </a:tr>
              <a:tr h="188500">
                <a:tc gridSpan="6">
                  <a:txBody>
                    <a:bodyPr/>
                    <a:lstStyle/>
                    <a:p>
                      <a:pPr marL="0" marR="0" lvl="0" indent="0" algn="ctr" rtl="0">
                        <a:spcBef>
                          <a:spcPts val="0"/>
                        </a:spcBef>
                        <a:spcAft>
                          <a:spcPts val="0"/>
                        </a:spcAft>
                        <a:buNone/>
                      </a:pPr>
                      <a:r>
                        <a:rPr lang="es-MX" sz="1200" b="1" i="0" u="none" strike="noStrike">
                          <a:solidFill>
                            <a:srgbClr val="000000"/>
                          </a:solidFill>
                          <a:latin typeface="Verdana   "/>
                          <a:ea typeface="Verdana   "/>
                          <a:cs typeface="Verdana   "/>
                          <a:sym typeface="Verdana   "/>
                        </a:rPr>
                        <a:t>INFORME DE EJECUCIÓN DEL PRESUPUESTO DE INGRESOS A   DICIEMBRE 31 DE 2024</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2"/>
                  </a:ext>
                </a:extLst>
              </a:tr>
              <a:tr h="394700">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DESCRIPCIÓN</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800" b="1" i="0" u="none" strike="noStrike">
                          <a:solidFill>
                            <a:srgbClr val="000000"/>
                          </a:solidFill>
                          <a:latin typeface="Calibri"/>
                          <a:ea typeface="Calibri"/>
                          <a:cs typeface="Calibri"/>
                          <a:sym typeface="Calibri"/>
                        </a:rPr>
                        <a:t>PRESUPUESTO DEFINITIVO VIGENCIA 2024</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800" b="1" i="0" u="none" strike="noStrike">
                          <a:solidFill>
                            <a:srgbClr val="000000"/>
                          </a:solidFill>
                          <a:latin typeface="Calibri"/>
                          <a:ea typeface="Calibri"/>
                          <a:cs typeface="Calibri"/>
                          <a:sym typeface="Calibri"/>
                        </a:rPr>
                        <a:t>% PARTICIPACIÓN.</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PRESUPUESTO EJECUTADO</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800" b="1" i="0" u="none" strike="noStrike">
                          <a:solidFill>
                            <a:srgbClr val="000000"/>
                          </a:solidFill>
                          <a:latin typeface="Calibri"/>
                          <a:ea typeface="Calibri"/>
                          <a:cs typeface="Calibri"/>
                          <a:sym typeface="Calibri"/>
                        </a:rPr>
                        <a:t>% DE EJECUCION</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INGRESOS POR EJECUTAR VIGENCIA 2024</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extLst>
                  <a:ext uri="{0D108BD9-81ED-4DB2-BD59-A6C34878D82A}">
                    <a16:rowId xmlns:a16="http://schemas.microsoft.com/office/drawing/2014/main" val="10003"/>
                  </a:ext>
                </a:extLst>
              </a:tr>
              <a:tr h="161100">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INGRESOS   </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29.109.219.994,62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100%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28.455.467.844,79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98%</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653.752.149,83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61100">
                <a:tc>
                  <a:txBody>
                    <a:bodyPr/>
                    <a:lstStyle/>
                    <a:p>
                      <a:pPr marL="0" marR="0" lvl="0" indent="0" algn="l" rtl="0">
                        <a:spcBef>
                          <a:spcPts val="0"/>
                        </a:spcBef>
                        <a:spcAft>
                          <a:spcPts val="0"/>
                        </a:spcAft>
                        <a:buNone/>
                      </a:pPr>
                      <a:r>
                        <a:rPr lang="es-MX" sz="800" b="1" i="0" u="none" strike="noStrike">
                          <a:solidFill>
                            <a:srgbClr val="000000"/>
                          </a:solidFill>
                          <a:latin typeface="Arial"/>
                          <a:ea typeface="Arial"/>
                          <a:cs typeface="Arial"/>
                          <a:sym typeface="Arial"/>
                        </a:rPr>
                        <a:t>INGRESOS CORRIENTES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26.163.399.621,00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90%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25.604.263.747,12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98%</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559.135.873,88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05"/>
                  </a:ext>
                </a:extLst>
              </a:tr>
              <a:tr h="161100">
                <a:tc>
                  <a:txBody>
                    <a:bodyPr/>
                    <a:lstStyle/>
                    <a:p>
                      <a:pPr marL="0" marR="0" lvl="0" indent="0" algn="l" rtl="0">
                        <a:spcBef>
                          <a:spcPts val="0"/>
                        </a:spcBef>
                        <a:spcAft>
                          <a:spcPts val="0"/>
                        </a:spcAft>
                        <a:buNone/>
                      </a:pPr>
                      <a:r>
                        <a:rPr lang="es-MX" sz="800" b="1" i="0" u="none" strike="noStrike">
                          <a:solidFill>
                            <a:srgbClr val="000000"/>
                          </a:solidFill>
                          <a:latin typeface="Verdana   "/>
                          <a:ea typeface="Verdana   "/>
                          <a:cs typeface="Verdana   "/>
                          <a:sym typeface="Verdana   "/>
                        </a:rPr>
                        <a:t>Venta de bienes y servicios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11.012.792.071,00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38%</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14.288.081.502,12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130%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3.275.289.431,12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Ventas de establecimientos de mercado</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10.974.792.071,00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38%</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14.218.242.436,12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130%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3.243.450.365,12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Ventas incidentales de establecimientos no de mercado</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38.000.000,00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1%</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69.839.066,00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184%</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31.839.066,00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61100">
                <a:tc>
                  <a:txBody>
                    <a:bodyPr/>
                    <a:lstStyle/>
                    <a:p>
                      <a:pPr marL="0" marR="0" lvl="0" indent="0" algn="l" rtl="0">
                        <a:spcBef>
                          <a:spcPts val="0"/>
                        </a:spcBef>
                        <a:spcAft>
                          <a:spcPts val="0"/>
                        </a:spcAft>
                        <a:buNone/>
                      </a:pPr>
                      <a:r>
                        <a:rPr lang="es-MX" sz="800" b="1" i="0" u="none" strike="noStrike">
                          <a:solidFill>
                            <a:srgbClr val="000000"/>
                          </a:solidFill>
                          <a:latin typeface="Verdana   "/>
                          <a:ea typeface="Verdana   "/>
                          <a:cs typeface="Verdana   "/>
                          <a:sym typeface="Verdana   "/>
                        </a:rPr>
                        <a:t>Transferencias corrientes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15.150.607.550,00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52%</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11.316.182.245,00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75%</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3.834.425.305,00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09"/>
                  </a:ext>
                </a:extLst>
              </a:tr>
              <a:tr h="281925">
                <a:tc>
                  <a:txBody>
                    <a:bodyPr/>
                    <a:lstStyle/>
                    <a:p>
                      <a:pPr marL="0" marR="0" lvl="0" indent="0" algn="l" rtl="0">
                        <a:spcBef>
                          <a:spcPts val="0"/>
                        </a:spcBef>
                        <a:spcAft>
                          <a:spcPts val="0"/>
                        </a:spcAft>
                        <a:buNone/>
                      </a:pPr>
                      <a:r>
                        <a:rPr lang="es-MX" sz="800" b="1" i="0" u="none" strike="noStrike">
                          <a:solidFill>
                            <a:srgbClr val="000000"/>
                          </a:solidFill>
                          <a:latin typeface="Verdana   "/>
                          <a:ea typeface="Verdana   "/>
                          <a:cs typeface="Verdana   "/>
                          <a:sym typeface="Verdana   "/>
                        </a:rPr>
                        <a:t>Transferencias de otras entidades del gobierno general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15.150.607.550,00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291%</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11.316.182.245,00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75%</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3.834.425.305,00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Aportes Nación  M.E.N.</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14.045.607.550,00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270%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11.103.309.279,00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79%</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2.942.298.271,00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Devolución IVA- instituciones de educación superior</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250.000.000,00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5%</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212.872.966,00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85%</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37.127.034,00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Otras unidades de gobierno  Gobernación</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855.000.000,00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16%</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855.000.000,00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61100">
                <a:tc>
                  <a:txBody>
                    <a:bodyPr/>
                    <a:lstStyle/>
                    <a:p>
                      <a:pPr marL="0" marR="0" lvl="0" indent="0" algn="l" rtl="0">
                        <a:spcBef>
                          <a:spcPts val="0"/>
                        </a:spcBef>
                        <a:spcAft>
                          <a:spcPts val="0"/>
                        </a:spcAft>
                        <a:buNone/>
                      </a:pPr>
                      <a:r>
                        <a:rPr lang="es-MX" sz="800" b="1" i="0" u="none" strike="noStrike">
                          <a:solidFill>
                            <a:srgbClr val="000000"/>
                          </a:solidFill>
                          <a:latin typeface="Verdana   "/>
                          <a:ea typeface="Verdana   "/>
                          <a:cs typeface="Verdana   "/>
                          <a:sym typeface="Verdana   "/>
                        </a:rPr>
                        <a:t>RECURSOS DE CAPITAL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2.945.820.373,62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57%</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2.851.204.097,67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97%</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94.616.275,95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14"/>
                  </a:ext>
                </a:extLst>
              </a:tr>
              <a:tr h="161100">
                <a:tc>
                  <a:txBody>
                    <a:bodyPr/>
                    <a:lstStyle/>
                    <a:p>
                      <a:pPr marL="0" marR="0" lvl="0" indent="0" algn="l" rtl="0">
                        <a:spcBef>
                          <a:spcPts val="0"/>
                        </a:spcBef>
                        <a:spcAft>
                          <a:spcPts val="0"/>
                        </a:spcAft>
                        <a:buNone/>
                      </a:pPr>
                      <a:r>
                        <a:rPr lang="es-MX" sz="800" b="1" i="0" u="none" strike="noStrike">
                          <a:solidFill>
                            <a:srgbClr val="000000"/>
                          </a:solidFill>
                          <a:latin typeface="Verdana   "/>
                          <a:ea typeface="Verdana   "/>
                          <a:cs typeface="Verdana   "/>
                          <a:sym typeface="Verdana   "/>
                        </a:rPr>
                        <a:t>Rendimientos financieros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200.000.000,00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4%</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105.383.724,05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53%</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94.616.275,95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Depósitos</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200.000.000,00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4%</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105.383.724,05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53%</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94.616.275,95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61100">
                <a:tc>
                  <a:txBody>
                    <a:bodyPr/>
                    <a:lstStyle/>
                    <a:p>
                      <a:pPr marL="0" marR="0" lvl="0" indent="0" algn="l" rtl="0">
                        <a:spcBef>
                          <a:spcPts val="0"/>
                        </a:spcBef>
                        <a:spcAft>
                          <a:spcPts val="0"/>
                        </a:spcAft>
                        <a:buNone/>
                      </a:pPr>
                      <a:r>
                        <a:rPr lang="es-MX" sz="800" b="1" i="0" u="none" strike="noStrike">
                          <a:solidFill>
                            <a:srgbClr val="000000"/>
                          </a:solidFill>
                          <a:latin typeface="Verdana   "/>
                          <a:ea typeface="Verdana   "/>
                          <a:cs typeface="Verdana   "/>
                          <a:sym typeface="Verdana   "/>
                        </a:rPr>
                        <a:t>Recuperación de cartera - préstamos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De personas naturales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61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De otras empresas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61100">
                <a:tc>
                  <a:txBody>
                    <a:bodyPr/>
                    <a:lstStyle/>
                    <a:p>
                      <a:pPr marL="0" marR="0" lvl="0" indent="0" algn="l" rtl="0">
                        <a:spcBef>
                          <a:spcPts val="0"/>
                        </a:spcBef>
                        <a:spcAft>
                          <a:spcPts val="0"/>
                        </a:spcAft>
                        <a:buNone/>
                      </a:pPr>
                      <a:r>
                        <a:rPr lang="es-MX" sz="800" b="1" i="0" u="none" strike="noStrike">
                          <a:solidFill>
                            <a:srgbClr val="000000"/>
                          </a:solidFill>
                          <a:latin typeface="Verdana   "/>
                          <a:ea typeface="Verdana   "/>
                          <a:cs typeface="Verdana   "/>
                          <a:sym typeface="Verdana   "/>
                        </a:rPr>
                        <a:t>Recursos del balance</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53%</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100%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16915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Superávit fiscal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53%</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100%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900" b="0"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r h="169150">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TOTAL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   29.109.219.994,62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800" b="1" i="0" u="none" strike="noStrike">
                          <a:solidFill>
                            <a:srgbClr val="000000"/>
                          </a:solidFill>
                          <a:latin typeface="Arial"/>
                          <a:ea typeface="Arial"/>
                          <a:cs typeface="Arial"/>
                          <a:sym typeface="Arial"/>
                        </a:rPr>
                        <a:t>560%</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   28.455.467.844,79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900" b="1" i="0" u="none" strike="noStrike">
                          <a:solidFill>
                            <a:srgbClr val="000000"/>
                          </a:solidFill>
                          <a:latin typeface="Arial"/>
                          <a:ea typeface="Arial"/>
                          <a:cs typeface="Arial"/>
                          <a:sym typeface="Arial"/>
                        </a:rPr>
                        <a:t>98%</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1" i="0" u="none" strike="noStrike">
                          <a:solidFill>
                            <a:srgbClr val="000000"/>
                          </a:solidFill>
                          <a:latin typeface="Arial"/>
                          <a:ea typeface="Arial"/>
                          <a:cs typeface="Arial"/>
                          <a:sym typeface="Arial"/>
                        </a:rPr>
                        <a:t> $         653.752.149,83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extLst>
                  <a:ext uri="{0D108BD9-81ED-4DB2-BD59-A6C34878D82A}">
                    <a16:rowId xmlns:a16="http://schemas.microsoft.com/office/drawing/2014/main" val="10022"/>
                  </a:ext>
                </a:extLst>
              </a:tr>
            </a:tbl>
          </a:graphicData>
        </a:graphic>
      </p:graphicFrame>
      <p:pic>
        <p:nvPicPr>
          <p:cNvPr id="838" name="Google Shape;838;p54"/>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839" name="Google Shape;839;p54"/>
          <p:cNvGrpSpPr/>
          <p:nvPr/>
        </p:nvGrpSpPr>
        <p:grpSpPr>
          <a:xfrm>
            <a:off x="11875990" y="246497"/>
            <a:ext cx="249159" cy="249159"/>
            <a:chOff x="11203403" y="118310"/>
            <a:chExt cx="802106" cy="802106"/>
          </a:xfrm>
        </p:grpSpPr>
        <p:sp>
          <p:nvSpPr>
            <p:cNvPr id="840" name="Google Shape;840;p5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1" name="Google Shape;841;p5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842" name="Google Shape;842;p54"/>
          <p:cNvSpPr txBox="1"/>
          <p:nvPr/>
        </p:nvSpPr>
        <p:spPr>
          <a:xfrm>
            <a:off x="1930662" y="361898"/>
            <a:ext cx="968423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EJECUCIÓN DEL PRESUPUESTO DE INGRESOS  (A DICIEMBRE 31 DE 2024)</a:t>
            </a:r>
            <a:endParaRPr sz="2400" b="1">
              <a:solidFill>
                <a:schemeClr val="dk1"/>
              </a:solidFill>
              <a:latin typeface="Arial"/>
              <a:ea typeface="Arial"/>
              <a:cs typeface="Arial"/>
              <a:sym typeface="Arial"/>
            </a:endParaRPr>
          </a:p>
        </p:txBody>
      </p:sp>
      <p:graphicFrame>
        <p:nvGraphicFramePr>
          <p:cNvPr id="843" name="Google Shape;843;p54"/>
          <p:cNvGraphicFramePr/>
          <p:nvPr/>
        </p:nvGraphicFramePr>
        <p:xfrm>
          <a:off x="894719" y="957278"/>
          <a:ext cx="3000000" cy="3000000"/>
        </p:xfrm>
        <a:graphic>
          <a:graphicData uri="http://schemas.openxmlformats.org/drawingml/2006/table">
            <a:tbl>
              <a:tblPr>
                <a:noFill/>
                <a:tableStyleId>{9F994AF3-8E30-46E1-9305-AC3052946A37}</a:tableStyleId>
              </a:tblPr>
              <a:tblGrid>
                <a:gridCol w="4013025">
                  <a:extLst>
                    <a:ext uri="{9D8B030D-6E8A-4147-A177-3AD203B41FA5}">
                      <a16:colId xmlns:a16="http://schemas.microsoft.com/office/drawing/2014/main" val="20000"/>
                    </a:ext>
                  </a:extLst>
                </a:gridCol>
                <a:gridCol w="1738975">
                  <a:extLst>
                    <a:ext uri="{9D8B030D-6E8A-4147-A177-3AD203B41FA5}">
                      <a16:colId xmlns:a16="http://schemas.microsoft.com/office/drawing/2014/main" val="20001"/>
                    </a:ext>
                  </a:extLst>
                </a:gridCol>
                <a:gridCol w="613100">
                  <a:extLst>
                    <a:ext uri="{9D8B030D-6E8A-4147-A177-3AD203B41FA5}">
                      <a16:colId xmlns:a16="http://schemas.microsoft.com/office/drawing/2014/main" val="20002"/>
                    </a:ext>
                  </a:extLst>
                </a:gridCol>
                <a:gridCol w="1738975">
                  <a:extLst>
                    <a:ext uri="{9D8B030D-6E8A-4147-A177-3AD203B41FA5}">
                      <a16:colId xmlns:a16="http://schemas.microsoft.com/office/drawing/2014/main" val="20003"/>
                    </a:ext>
                  </a:extLst>
                </a:gridCol>
                <a:gridCol w="639100">
                  <a:extLst>
                    <a:ext uri="{9D8B030D-6E8A-4147-A177-3AD203B41FA5}">
                      <a16:colId xmlns:a16="http://schemas.microsoft.com/office/drawing/2014/main" val="20004"/>
                    </a:ext>
                  </a:extLst>
                </a:gridCol>
                <a:gridCol w="1772425">
                  <a:extLst>
                    <a:ext uri="{9D8B030D-6E8A-4147-A177-3AD203B41FA5}">
                      <a16:colId xmlns:a16="http://schemas.microsoft.com/office/drawing/2014/main" val="20005"/>
                    </a:ext>
                  </a:extLst>
                </a:gridCol>
              </a:tblGrid>
              <a:tr h="540075">
                <a:tc gridSpan="6">
                  <a:txBody>
                    <a:bodyPr/>
                    <a:lstStyle/>
                    <a:p>
                      <a:pPr marL="0" marR="0" lvl="0" indent="0" algn="ctr" rtl="0">
                        <a:spcBef>
                          <a:spcPts val="0"/>
                        </a:spcBef>
                        <a:spcAft>
                          <a:spcPts val="0"/>
                        </a:spcAft>
                        <a:buNone/>
                      </a:pPr>
                      <a:r>
                        <a:rPr lang="es-MX" sz="1400" b="1" i="0" u="none" strike="noStrike">
                          <a:solidFill>
                            <a:srgbClr val="000000"/>
                          </a:solidFill>
                          <a:latin typeface="Verdana   "/>
                          <a:ea typeface="Verdana   "/>
                          <a:cs typeface="Verdana   "/>
                          <a:sym typeface="Verdana   "/>
                        </a:rPr>
                        <a:t>INSTITUTO DE EDUCACIÓN TÉCNICA PROFESIONAL DE ROLDANILLO VALLLE-INTEP</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86100">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900" b="0" i="0" u="none" strike="noStrike">
                          <a:solidFill>
                            <a:srgbClr val="000000"/>
                          </a:solidFill>
                          <a:latin typeface="Calibri"/>
                          <a:ea typeface="Calibri"/>
                          <a:cs typeface="Calibri"/>
                          <a:sym typeface="Calibri"/>
                        </a:rPr>
                        <a:t> </a:t>
                      </a:r>
                      <a:endParaRPr/>
                    </a:p>
                  </a:txBody>
                  <a:tcPr marL="8050" marR="8050" marT="80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extLst>
                  <a:ext uri="{0D108BD9-81ED-4DB2-BD59-A6C34878D82A}">
                    <a16:rowId xmlns:a16="http://schemas.microsoft.com/office/drawing/2014/main" val="10001"/>
                  </a:ext>
                </a:extLst>
              </a:tr>
              <a:tr h="237175">
                <a:tc gridSpan="6">
                  <a:txBody>
                    <a:bodyPr/>
                    <a:lstStyle/>
                    <a:p>
                      <a:pPr marL="0" marR="0" lvl="0" indent="0" algn="ctr" rtl="0">
                        <a:spcBef>
                          <a:spcPts val="0"/>
                        </a:spcBef>
                        <a:spcAft>
                          <a:spcPts val="0"/>
                        </a:spcAft>
                        <a:buNone/>
                      </a:pPr>
                      <a:r>
                        <a:rPr lang="es-MX" sz="1200" b="1" i="0" u="none" strike="noStrike">
                          <a:solidFill>
                            <a:srgbClr val="000000"/>
                          </a:solidFill>
                          <a:latin typeface="Verdana   "/>
                          <a:ea typeface="Verdana   "/>
                          <a:cs typeface="Verdana   "/>
                          <a:sym typeface="Verdana   "/>
                        </a:rPr>
                        <a:t>INFORME DE EJECUCIÓN DEL PRESUPUESTO DE INGRESOS A   DICIEMBRE 31 DE 2024</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2"/>
                  </a:ext>
                </a:extLst>
              </a:tr>
              <a:tr h="490300">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DESCRIPCIÓN</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1100" b="1" i="0" u="none" strike="noStrike">
                          <a:solidFill>
                            <a:srgbClr val="000000"/>
                          </a:solidFill>
                          <a:latin typeface="Calibri"/>
                          <a:ea typeface="Calibri"/>
                          <a:cs typeface="Calibri"/>
                          <a:sym typeface="Calibri"/>
                        </a:rPr>
                        <a:t>PRESUPUESTO DEFINITIVO VIGENCIA 2024</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1100" b="1" i="0" u="none" strike="noStrike">
                          <a:solidFill>
                            <a:srgbClr val="000000"/>
                          </a:solidFill>
                          <a:latin typeface="Calibri"/>
                          <a:ea typeface="Calibri"/>
                          <a:cs typeface="Calibri"/>
                          <a:sym typeface="Calibri"/>
                        </a:rPr>
                        <a:t>% PARTICIPACIÓN.</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PRESUPUESTO EJECUTADO</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1100" b="1" i="0" u="none" strike="noStrike">
                          <a:solidFill>
                            <a:srgbClr val="000000"/>
                          </a:solidFill>
                          <a:latin typeface="Calibri"/>
                          <a:ea typeface="Calibri"/>
                          <a:cs typeface="Calibri"/>
                          <a:sym typeface="Calibri"/>
                        </a:rPr>
                        <a:t>% DE EJECUCION</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INGRESOS POR EJECUTAR VIGENCIA 2024</a:t>
                      </a:r>
                      <a:endParaRPr/>
                    </a:p>
                  </a:txBody>
                  <a:tcPr marL="8050" marR="8050" marT="80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extLst>
                  <a:ext uri="{0D108BD9-81ED-4DB2-BD59-A6C34878D82A}">
                    <a16:rowId xmlns:a16="http://schemas.microsoft.com/office/drawing/2014/main" val="10003"/>
                  </a:ext>
                </a:extLst>
              </a:tr>
              <a:tr h="200125">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INGRESOS   </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29.109.219.994,62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100%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28.455.467.844,79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98%</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653.752.149,83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00125">
                <a:tc>
                  <a:txBody>
                    <a:bodyPr/>
                    <a:lstStyle/>
                    <a:p>
                      <a:pPr marL="0" marR="0" lvl="0" indent="0" algn="l" rtl="0">
                        <a:spcBef>
                          <a:spcPts val="0"/>
                        </a:spcBef>
                        <a:spcAft>
                          <a:spcPts val="0"/>
                        </a:spcAft>
                        <a:buNone/>
                      </a:pPr>
                      <a:r>
                        <a:rPr lang="es-MX" sz="1100" b="1" i="0" u="none" strike="noStrike">
                          <a:solidFill>
                            <a:srgbClr val="000000"/>
                          </a:solidFill>
                          <a:latin typeface="Arial"/>
                          <a:ea typeface="Arial"/>
                          <a:cs typeface="Arial"/>
                          <a:sym typeface="Arial"/>
                        </a:rPr>
                        <a:t>INGRESOS CORRIENTES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26.163.399.621,00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90%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25.604.263.747,12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98%</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559.135.873,88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05"/>
                  </a:ext>
                </a:extLst>
              </a:tr>
              <a:tr h="200125">
                <a:tc>
                  <a:txBody>
                    <a:bodyPr/>
                    <a:lstStyle/>
                    <a:p>
                      <a:pPr marL="0" marR="0" lvl="0" indent="0" algn="l" rtl="0">
                        <a:spcBef>
                          <a:spcPts val="0"/>
                        </a:spcBef>
                        <a:spcAft>
                          <a:spcPts val="0"/>
                        </a:spcAft>
                        <a:buNone/>
                      </a:pPr>
                      <a:r>
                        <a:rPr lang="es-MX" sz="1100" b="1" i="0" u="none" strike="noStrike">
                          <a:solidFill>
                            <a:srgbClr val="000000"/>
                          </a:solidFill>
                          <a:latin typeface="Verdana   "/>
                          <a:ea typeface="Verdana   "/>
                          <a:cs typeface="Verdana   "/>
                          <a:sym typeface="Verdana   "/>
                        </a:rPr>
                        <a:t>Venta de bienes y servicios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11.012.792.071,00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38%</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14.288.081.502,12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130%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3.275.289.431,12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Ventas de establecimientos de mercado</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10.974.792.071,00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38%</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14.218.242.436,12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130%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3.243.450.365,12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Ventas incidentales de establecimientos no de mercado</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38.000.000,00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1%</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69.839.066,00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184%</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31.839.066,00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00125">
                <a:tc>
                  <a:txBody>
                    <a:bodyPr/>
                    <a:lstStyle/>
                    <a:p>
                      <a:pPr marL="0" marR="0" lvl="0" indent="0" algn="l" rtl="0">
                        <a:spcBef>
                          <a:spcPts val="0"/>
                        </a:spcBef>
                        <a:spcAft>
                          <a:spcPts val="0"/>
                        </a:spcAft>
                        <a:buNone/>
                      </a:pPr>
                      <a:r>
                        <a:rPr lang="es-MX" sz="1100" b="1" i="0" u="none" strike="noStrike">
                          <a:solidFill>
                            <a:srgbClr val="000000"/>
                          </a:solidFill>
                          <a:latin typeface="Verdana   "/>
                          <a:ea typeface="Verdana   "/>
                          <a:cs typeface="Verdana   "/>
                          <a:sym typeface="Verdana   "/>
                        </a:rPr>
                        <a:t>Transferencias corrientes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15.150.607.550,00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52%</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11.316.182.245,00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75%</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3.834.425.305,00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09"/>
                  </a:ext>
                </a:extLst>
              </a:tr>
              <a:tr h="350200">
                <a:tc>
                  <a:txBody>
                    <a:bodyPr/>
                    <a:lstStyle/>
                    <a:p>
                      <a:pPr marL="0" marR="0" lvl="0" indent="0" algn="l" rtl="0">
                        <a:spcBef>
                          <a:spcPts val="0"/>
                        </a:spcBef>
                        <a:spcAft>
                          <a:spcPts val="0"/>
                        </a:spcAft>
                        <a:buNone/>
                      </a:pPr>
                      <a:r>
                        <a:rPr lang="es-MX" sz="1100" b="1" i="0" u="none" strike="noStrike">
                          <a:solidFill>
                            <a:srgbClr val="000000"/>
                          </a:solidFill>
                          <a:latin typeface="Verdana   "/>
                          <a:ea typeface="Verdana   "/>
                          <a:cs typeface="Verdana   "/>
                          <a:sym typeface="Verdana   "/>
                        </a:rPr>
                        <a:t>Transferencias de otras entidades del gobierno general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15.150.607.550,00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291%</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11.316.182.245,00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75%</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3.834.425.305,00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Aportes Nación  M.E.N.</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14.045.607.550,00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270%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11.103.309.279,00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79%</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2.942.298.271,00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Devolución IVA- instituciones de educación superior</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250.000.000,00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5%</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212.872.966,00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85%</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37.127.034,00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Otras unidades de gobierno  Gobernación</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855.000.000,00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16%</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855.000.000,00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200125">
                <a:tc>
                  <a:txBody>
                    <a:bodyPr/>
                    <a:lstStyle/>
                    <a:p>
                      <a:pPr marL="0" marR="0" lvl="0" indent="0" algn="l" rtl="0">
                        <a:spcBef>
                          <a:spcPts val="0"/>
                        </a:spcBef>
                        <a:spcAft>
                          <a:spcPts val="0"/>
                        </a:spcAft>
                        <a:buNone/>
                      </a:pPr>
                      <a:r>
                        <a:rPr lang="es-MX" sz="1100" b="1" i="0" u="none" strike="noStrike">
                          <a:solidFill>
                            <a:srgbClr val="000000"/>
                          </a:solidFill>
                          <a:latin typeface="Verdana   "/>
                          <a:ea typeface="Verdana   "/>
                          <a:cs typeface="Verdana   "/>
                          <a:sym typeface="Verdana   "/>
                        </a:rPr>
                        <a:t>RECURSOS DE CAPITAL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2.945.820.373,62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57%</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2.851.204.097,67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97%</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94.616.275,95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extLst>
                  <a:ext uri="{0D108BD9-81ED-4DB2-BD59-A6C34878D82A}">
                    <a16:rowId xmlns:a16="http://schemas.microsoft.com/office/drawing/2014/main" val="10014"/>
                  </a:ext>
                </a:extLst>
              </a:tr>
              <a:tr h="200125">
                <a:tc>
                  <a:txBody>
                    <a:bodyPr/>
                    <a:lstStyle/>
                    <a:p>
                      <a:pPr marL="0" marR="0" lvl="0" indent="0" algn="l" rtl="0">
                        <a:spcBef>
                          <a:spcPts val="0"/>
                        </a:spcBef>
                        <a:spcAft>
                          <a:spcPts val="0"/>
                        </a:spcAft>
                        <a:buNone/>
                      </a:pPr>
                      <a:r>
                        <a:rPr lang="es-MX" sz="1100" b="1" i="0" u="none" strike="noStrike">
                          <a:solidFill>
                            <a:srgbClr val="000000"/>
                          </a:solidFill>
                          <a:latin typeface="Verdana   "/>
                          <a:ea typeface="Verdana   "/>
                          <a:cs typeface="Verdana   "/>
                          <a:sym typeface="Verdana   "/>
                        </a:rPr>
                        <a:t>Rendimientos financieros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200.000.000,00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4%</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105.383.724,05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53%</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94.616.275,95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Depósitos</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200.000.000,00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4%</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105.383.724,05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53%</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94.616.275,95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200125">
                <a:tc>
                  <a:txBody>
                    <a:bodyPr/>
                    <a:lstStyle/>
                    <a:p>
                      <a:pPr marL="0" marR="0" lvl="0" indent="0" algn="l" rtl="0">
                        <a:spcBef>
                          <a:spcPts val="0"/>
                        </a:spcBef>
                        <a:spcAft>
                          <a:spcPts val="0"/>
                        </a:spcAft>
                        <a:buNone/>
                      </a:pPr>
                      <a:r>
                        <a:rPr lang="es-MX" sz="1100" b="1" i="0" u="none" strike="noStrike">
                          <a:solidFill>
                            <a:srgbClr val="000000"/>
                          </a:solidFill>
                          <a:latin typeface="Verdana   "/>
                          <a:ea typeface="Verdana   "/>
                          <a:cs typeface="Verdana   "/>
                          <a:sym typeface="Verdana   "/>
                        </a:rPr>
                        <a:t>Recuperación de cartera - préstamos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De personas naturales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20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De otras empresas</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0%</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200125">
                <a:tc>
                  <a:txBody>
                    <a:bodyPr/>
                    <a:lstStyle/>
                    <a:p>
                      <a:pPr marL="0" marR="0" lvl="0" indent="0" algn="l" rtl="0">
                        <a:spcBef>
                          <a:spcPts val="0"/>
                        </a:spcBef>
                        <a:spcAft>
                          <a:spcPts val="0"/>
                        </a:spcAft>
                        <a:buNone/>
                      </a:pPr>
                      <a:r>
                        <a:rPr lang="es-MX" sz="1100" b="1" i="0" u="none" strike="noStrike">
                          <a:solidFill>
                            <a:srgbClr val="000000"/>
                          </a:solidFill>
                          <a:latin typeface="Verdana   "/>
                          <a:ea typeface="Verdana   "/>
                          <a:cs typeface="Verdana   "/>
                          <a:sym typeface="Verdana   "/>
                        </a:rPr>
                        <a:t>Recursos del balance</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53%</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100%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210125">
                <a:tc>
                  <a:txBody>
                    <a:bodyPr/>
                    <a:lstStyle/>
                    <a:p>
                      <a:pPr marL="0" marR="0" lvl="0" indent="0" algn="l" rtl="0">
                        <a:spcBef>
                          <a:spcPts val="0"/>
                        </a:spcBef>
                        <a:spcAft>
                          <a:spcPts val="0"/>
                        </a:spcAft>
                        <a:buNone/>
                      </a:pPr>
                      <a:r>
                        <a:rPr lang="es-MX" sz="1200" b="0" i="0" u="none" strike="noStrike">
                          <a:solidFill>
                            <a:srgbClr val="000000"/>
                          </a:solidFill>
                          <a:latin typeface="Calibri"/>
                          <a:ea typeface="Calibri"/>
                          <a:cs typeface="Calibri"/>
                          <a:sym typeface="Calibri"/>
                        </a:rPr>
                        <a:t>Superávit fiscal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53%</a:t>
                      </a:r>
                      <a:endParaRPr/>
                    </a:p>
                  </a:txBody>
                  <a:tcPr marL="8050" marR="8050" marT="80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2.745.820.373,62 </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100%</a:t>
                      </a:r>
                      <a:endParaRPr/>
                    </a:p>
                  </a:txBody>
                  <a:tcPr marL="8050" marR="8050" marT="80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s-MX" sz="1200" b="0" i="0" u="none" strike="noStrike">
                          <a:solidFill>
                            <a:srgbClr val="000000"/>
                          </a:solidFill>
                          <a:latin typeface="Arial"/>
                          <a:ea typeface="Arial"/>
                          <a:cs typeface="Arial"/>
                          <a:sym typeface="Arial"/>
                        </a:rPr>
                        <a:t>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r h="210125">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TOTAL</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   29.109.219.994,62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560%</a:t>
                      </a:r>
                      <a:endParaRPr/>
                    </a:p>
                  </a:txBody>
                  <a:tcPr marL="8050" marR="8050" marT="805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   28.455.467.844,79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ctr" rtl="0">
                        <a:spcBef>
                          <a:spcPts val="0"/>
                        </a:spcBef>
                        <a:spcAft>
                          <a:spcPts val="0"/>
                        </a:spcAft>
                        <a:buNone/>
                      </a:pPr>
                      <a:r>
                        <a:rPr lang="es-MX" sz="1200" b="1" i="0" u="none" strike="noStrike">
                          <a:solidFill>
                            <a:srgbClr val="000000"/>
                          </a:solidFill>
                          <a:latin typeface="Arial"/>
                          <a:ea typeface="Arial"/>
                          <a:cs typeface="Arial"/>
                          <a:sym typeface="Arial"/>
                        </a:rPr>
                        <a:t>98%</a:t>
                      </a:r>
                      <a:endParaRPr/>
                    </a:p>
                  </a:txBody>
                  <a:tcPr marL="8050" marR="8050" marT="8050"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tc>
                  <a:txBody>
                    <a:bodyPr/>
                    <a:lstStyle/>
                    <a:p>
                      <a:pPr marL="0" marR="0" lvl="0" indent="0" algn="l" rtl="0">
                        <a:spcBef>
                          <a:spcPts val="0"/>
                        </a:spcBef>
                        <a:spcAft>
                          <a:spcPts val="0"/>
                        </a:spcAft>
                        <a:buNone/>
                      </a:pPr>
                      <a:r>
                        <a:rPr lang="es-MX" sz="1200" b="1" i="0" u="none" strike="noStrike">
                          <a:solidFill>
                            <a:srgbClr val="000000"/>
                          </a:solidFill>
                          <a:latin typeface="Arial"/>
                          <a:ea typeface="Arial"/>
                          <a:cs typeface="Arial"/>
                          <a:sym typeface="Arial"/>
                        </a:rPr>
                        <a:t> $         653.752.149,83 </a:t>
                      </a:r>
                      <a:endParaRPr/>
                    </a:p>
                  </a:txBody>
                  <a:tcPr marL="8050" marR="8050" marT="8050"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EA9DB"/>
                    </a:solidFill>
                  </a:tcPr>
                </a:tc>
                <a:extLst>
                  <a:ext uri="{0D108BD9-81ED-4DB2-BD59-A6C34878D82A}">
                    <a16:rowId xmlns:a16="http://schemas.microsoft.com/office/drawing/2014/main" val="1002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49" name="Google Shape;849;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50" name="Google Shape;850;p55"/>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851" name="Google Shape;851;p55"/>
          <p:cNvGrpSpPr/>
          <p:nvPr/>
        </p:nvGrpSpPr>
        <p:grpSpPr>
          <a:xfrm>
            <a:off x="11875990" y="246497"/>
            <a:ext cx="249159" cy="249159"/>
            <a:chOff x="11203403" y="118310"/>
            <a:chExt cx="802106" cy="802106"/>
          </a:xfrm>
        </p:grpSpPr>
        <p:sp>
          <p:nvSpPr>
            <p:cNvPr id="852" name="Google Shape;852;p5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3" name="Google Shape;853;p55"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854" name="Google Shape;854;p55"/>
          <p:cNvSpPr txBox="1"/>
          <p:nvPr/>
        </p:nvSpPr>
        <p:spPr>
          <a:xfrm>
            <a:off x="2065864" y="384384"/>
            <a:ext cx="880533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PRESUPUESTO DE INGRESOS EJECUTADO (A DICIEMBRE DE 2024)</a:t>
            </a:r>
            <a:endParaRPr sz="2400" b="1">
              <a:solidFill>
                <a:schemeClr val="dk1"/>
              </a:solidFill>
              <a:latin typeface="Arial"/>
              <a:ea typeface="Arial"/>
              <a:cs typeface="Arial"/>
              <a:sym typeface="Arial"/>
            </a:endParaRPr>
          </a:p>
        </p:txBody>
      </p:sp>
      <p:pic>
        <p:nvPicPr>
          <p:cNvPr id="855" name="Google Shape;855;p55" descr="https://img.genially.com/6467e04ccf6e700012c39605/1751580130500-1751580130500.png"/>
          <p:cNvPicPr preferRelativeResize="0"/>
          <p:nvPr/>
        </p:nvPicPr>
        <p:blipFill rotWithShape="1">
          <a:blip r:embed="rId6">
            <a:alphaModFix/>
          </a:blip>
          <a:srcRect/>
          <a:stretch/>
        </p:blipFill>
        <p:spPr>
          <a:xfrm>
            <a:off x="996282" y="1030289"/>
            <a:ext cx="10494083" cy="532902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61" name="Google Shape;86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62" name="Google Shape;862;p56"/>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863" name="Google Shape;863;p56"/>
          <p:cNvGrpSpPr/>
          <p:nvPr/>
        </p:nvGrpSpPr>
        <p:grpSpPr>
          <a:xfrm>
            <a:off x="11875990" y="246497"/>
            <a:ext cx="249159" cy="249159"/>
            <a:chOff x="11203403" y="118310"/>
            <a:chExt cx="802106" cy="802106"/>
          </a:xfrm>
        </p:grpSpPr>
        <p:sp>
          <p:nvSpPr>
            <p:cNvPr id="864" name="Google Shape;864;p56"/>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65" name="Google Shape;865;p56"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866" name="Google Shape;866;p56"/>
          <p:cNvSpPr txBox="1"/>
          <p:nvPr/>
        </p:nvSpPr>
        <p:spPr>
          <a:xfrm>
            <a:off x="2108198" y="450204"/>
            <a:ext cx="924560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COMPARATIVO EJECUCIÓN PRESUPUESTAL DE INGRESOS (2023-2024)</a:t>
            </a:r>
            <a:endParaRPr sz="2400" b="1">
              <a:solidFill>
                <a:schemeClr val="dk1"/>
              </a:solidFill>
              <a:latin typeface="Arial"/>
              <a:ea typeface="Arial"/>
              <a:cs typeface="Arial"/>
              <a:sym typeface="Arial"/>
            </a:endParaRPr>
          </a:p>
        </p:txBody>
      </p:sp>
      <p:pic>
        <p:nvPicPr>
          <p:cNvPr id="867" name="Google Shape;867;p56" descr="https://img.genially.com/6467e04ccf6e700012c39605/1751580525784-1751580525784.png"/>
          <p:cNvPicPr preferRelativeResize="0"/>
          <p:nvPr/>
        </p:nvPicPr>
        <p:blipFill rotWithShape="1">
          <a:blip r:embed="rId6">
            <a:alphaModFix/>
          </a:blip>
          <a:srcRect/>
          <a:stretch/>
        </p:blipFill>
        <p:spPr>
          <a:xfrm>
            <a:off x="1152761" y="996948"/>
            <a:ext cx="9886477" cy="555342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73" name="Google Shape;873;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74" name="Google Shape;874;p57"/>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875" name="Google Shape;875;p57"/>
          <p:cNvGrpSpPr/>
          <p:nvPr/>
        </p:nvGrpSpPr>
        <p:grpSpPr>
          <a:xfrm>
            <a:off x="11875990" y="246497"/>
            <a:ext cx="249159" cy="249159"/>
            <a:chOff x="11203403" y="118310"/>
            <a:chExt cx="802106" cy="802106"/>
          </a:xfrm>
        </p:grpSpPr>
        <p:sp>
          <p:nvSpPr>
            <p:cNvPr id="876" name="Google Shape;876;p5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77" name="Google Shape;877;p5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878" name="Google Shape;878;p57"/>
          <p:cNvSpPr txBox="1"/>
          <p:nvPr/>
        </p:nvSpPr>
        <p:spPr>
          <a:xfrm>
            <a:off x="1989664" y="270790"/>
            <a:ext cx="950383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EJECUCIÓN DEL PRESUPUESTO DE GASTOS (A DICIEMBRE 31 DE 2024)</a:t>
            </a:r>
            <a:endParaRPr sz="2400" b="1">
              <a:solidFill>
                <a:schemeClr val="dk1"/>
              </a:solidFill>
              <a:latin typeface="Arial"/>
              <a:ea typeface="Arial"/>
              <a:cs typeface="Arial"/>
              <a:sym typeface="Arial"/>
            </a:endParaRPr>
          </a:p>
        </p:txBody>
      </p:sp>
      <p:pic>
        <p:nvPicPr>
          <p:cNvPr id="879" name="Google Shape;879;p57" descr="https://img.genially.com/6467e04ccf6e700012c39605/1751580565957-1751580565957.png"/>
          <p:cNvPicPr preferRelativeResize="0"/>
          <p:nvPr/>
        </p:nvPicPr>
        <p:blipFill rotWithShape="1">
          <a:blip r:embed="rId6">
            <a:alphaModFix/>
          </a:blip>
          <a:srcRect/>
          <a:stretch/>
        </p:blipFill>
        <p:spPr>
          <a:xfrm>
            <a:off x="1749334" y="947393"/>
            <a:ext cx="9604466" cy="55454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85" name="Google Shape;885;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86" name="Google Shape;886;p58"/>
          <p:cNvPicPr preferRelativeResize="0"/>
          <p:nvPr/>
        </p:nvPicPr>
        <p:blipFill rotWithShape="1">
          <a:blip r:embed="rId3">
            <a:alphaModFix/>
          </a:blip>
          <a:srcRect/>
          <a:stretch/>
        </p:blipFill>
        <p:spPr>
          <a:xfrm>
            <a:off x="0" y="-101600"/>
            <a:ext cx="12191999" cy="6857999"/>
          </a:xfrm>
          <a:prstGeom prst="rect">
            <a:avLst/>
          </a:prstGeom>
          <a:noFill/>
          <a:ln>
            <a:noFill/>
          </a:ln>
        </p:spPr>
      </p:pic>
      <p:grpSp>
        <p:nvGrpSpPr>
          <p:cNvPr id="887" name="Google Shape;887;p58"/>
          <p:cNvGrpSpPr/>
          <p:nvPr/>
        </p:nvGrpSpPr>
        <p:grpSpPr>
          <a:xfrm>
            <a:off x="11875990" y="246497"/>
            <a:ext cx="249159" cy="249159"/>
            <a:chOff x="11203403" y="118310"/>
            <a:chExt cx="802106" cy="802106"/>
          </a:xfrm>
        </p:grpSpPr>
        <p:sp>
          <p:nvSpPr>
            <p:cNvPr id="888" name="Google Shape;888;p5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9" name="Google Shape;889;p5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890" name="Google Shape;890;p58"/>
          <p:cNvSpPr txBox="1"/>
          <p:nvPr/>
        </p:nvSpPr>
        <p:spPr>
          <a:xfrm>
            <a:off x="2142064" y="428541"/>
            <a:ext cx="880533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PRESUPUESTO DE GASTOS EJECUTADO (A DICIEMBRE 31 DE 2024)</a:t>
            </a:r>
            <a:endParaRPr sz="2400" b="1">
              <a:solidFill>
                <a:schemeClr val="dk1"/>
              </a:solidFill>
              <a:latin typeface="Arial"/>
              <a:ea typeface="Arial"/>
              <a:cs typeface="Arial"/>
              <a:sym typeface="Arial"/>
            </a:endParaRPr>
          </a:p>
        </p:txBody>
      </p:sp>
      <p:pic>
        <p:nvPicPr>
          <p:cNvPr id="891" name="Google Shape;891;p58" descr="https://img.genially.com/6467e04ccf6e700012c39605/1751580635865-1751580635865.png"/>
          <p:cNvPicPr preferRelativeResize="0"/>
          <p:nvPr/>
        </p:nvPicPr>
        <p:blipFill rotWithShape="1">
          <a:blip r:embed="rId6">
            <a:alphaModFix/>
          </a:blip>
          <a:srcRect/>
          <a:stretch/>
        </p:blipFill>
        <p:spPr>
          <a:xfrm>
            <a:off x="1062934" y="1025143"/>
            <a:ext cx="10551961" cy="51509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97" name="Google Shape;897;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98" name="Google Shape;898;p59"/>
          <p:cNvPicPr preferRelativeResize="0"/>
          <p:nvPr/>
        </p:nvPicPr>
        <p:blipFill rotWithShape="1">
          <a:blip r:embed="rId3">
            <a:alphaModFix/>
          </a:blip>
          <a:srcRect/>
          <a:stretch/>
        </p:blipFill>
        <p:spPr>
          <a:xfrm>
            <a:off x="0" y="0"/>
            <a:ext cx="12191999" cy="6857999"/>
          </a:xfrm>
          <a:prstGeom prst="rect">
            <a:avLst/>
          </a:prstGeom>
          <a:noFill/>
          <a:ln>
            <a:noFill/>
          </a:ln>
        </p:spPr>
      </p:pic>
      <p:grpSp>
        <p:nvGrpSpPr>
          <p:cNvPr id="899" name="Google Shape;899;p59"/>
          <p:cNvGrpSpPr/>
          <p:nvPr/>
        </p:nvGrpSpPr>
        <p:grpSpPr>
          <a:xfrm>
            <a:off x="11875990" y="246497"/>
            <a:ext cx="249159" cy="249159"/>
            <a:chOff x="11203403" y="118310"/>
            <a:chExt cx="802106" cy="802106"/>
          </a:xfrm>
        </p:grpSpPr>
        <p:sp>
          <p:nvSpPr>
            <p:cNvPr id="900" name="Google Shape;900;p59"/>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1" name="Google Shape;901;p59"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02" name="Google Shape;902;p59"/>
          <p:cNvSpPr txBox="1"/>
          <p:nvPr/>
        </p:nvSpPr>
        <p:spPr>
          <a:xfrm>
            <a:off x="2116664" y="819715"/>
            <a:ext cx="885613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COMPARATIVO EJECUCIÓN PRESUPUESTAL DE GASTOS (2023-2024)</a:t>
            </a:r>
            <a:endParaRPr sz="2400" b="1">
              <a:solidFill>
                <a:schemeClr val="dk1"/>
              </a:solidFill>
              <a:latin typeface="Arial"/>
              <a:ea typeface="Arial"/>
              <a:cs typeface="Arial"/>
              <a:sym typeface="Arial"/>
            </a:endParaRPr>
          </a:p>
        </p:txBody>
      </p:sp>
      <p:pic>
        <p:nvPicPr>
          <p:cNvPr id="903" name="Google Shape;903;p59" descr="https://img.genially.com/6467e04ccf6e700012c39605/1751580717618-1751580717618.png"/>
          <p:cNvPicPr preferRelativeResize="0"/>
          <p:nvPr/>
        </p:nvPicPr>
        <p:blipFill rotWithShape="1">
          <a:blip r:embed="rId6">
            <a:alphaModFix/>
          </a:blip>
          <a:srcRect/>
          <a:stretch/>
        </p:blipFill>
        <p:spPr>
          <a:xfrm>
            <a:off x="143424" y="2452451"/>
            <a:ext cx="11897502" cy="21068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82" name="Google Shape;182;p6"/>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183" name="Google Shape;183;p6"/>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184" name="Google Shape;184;p6"/>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185" name="Google Shape;185;p6"/>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186" name="Google Shape;186;p6"/>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187" name="Google Shape;187;p6"/>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188" name="Google Shape;188;p6"/>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189" name="Google Shape;189;p6">
            <a:hlinkClick r:id="rId11" action="ppaction://hlinksldjump"/>
          </p:cNvPr>
          <p:cNvPicPr preferRelativeResize="0"/>
          <p:nvPr/>
        </p:nvPicPr>
        <p:blipFill rotWithShape="1">
          <a:blip r:embed="rId4">
            <a:alphaModFix/>
          </a:blip>
          <a:srcRect t="21136" r="2336" b="20569"/>
          <a:stretch/>
        </p:blipFill>
        <p:spPr>
          <a:xfrm>
            <a:off x="-566997" y="3106864"/>
            <a:ext cx="6006909" cy="590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190" name="Google Shape;190;p6">
            <a:hlinkClick r:id="rId12" action="ppaction://hlinksldjump"/>
          </p:cNvPr>
          <p:cNvPicPr preferRelativeResize="0"/>
          <p:nvPr/>
        </p:nvPicPr>
        <p:blipFill rotWithShape="1">
          <a:blip r:embed="rId13">
            <a:alphaModFix/>
          </a:blip>
          <a:srcRect t="26089" b="17204"/>
          <a:stretch/>
        </p:blipFill>
        <p:spPr>
          <a:xfrm>
            <a:off x="-266444" y="649705"/>
            <a:ext cx="2130227" cy="334804"/>
          </a:xfrm>
          <a:prstGeom prst="rect">
            <a:avLst/>
          </a:prstGeom>
          <a:noFill/>
          <a:ln>
            <a:noFill/>
          </a:ln>
        </p:spPr>
      </p:pic>
      <p:pic>
        <p:nvPicPr>
          <p:cNvPr id="191" name="Google Shape;191;p6"/>
          <p:cNvPicPr preferRelativeResize="0"/>
          <p:nvPr/>
        </p:nvPicPr>
        <p:blipFill rotWithShape="1">
          <a:blip r:embed="rId14">
            <a:alphaModFix/>
          </a:blip>
          <a:srcRect t="26987" b="22750"/>
          <a:stretch/>
        </p:blipFill>
        <p:spPr>
          <a:xfrm>
            <a:off x="7936091" y="5061321"/>
            <a:ext cx="4459913" cy="296742"/>
          </a:xfrm>
          <a:prstGeom prst="rect">
            <a:avLst/>
          </a:prstGeom>
          <a:noFill/>
          <a:ln>
            <a:noFill/>
          </a:ln>
        </p:spPr>
      </p:pic>
      <p:pic>
        <p:nvPicPr>
          <p:cNvPr id="192" name="Google Shape;192;p6"/>
          <p:cNvPicPr preferRelativeResize="0"/>
          <p:nvPr/>
        </p:nvPicPr>
        <p:blipFill rotWithShape="1">
          <a:blip r:embed="rId15">
            <a:alphaModFix/>
          </a:blip>
          <a:srcRect t="22072" b="23984"/>
          <a:stretch/>
        </p:blipFill>
        <p:spPr>
          <a:xfrm>
            <a:off x="10260936" y="4162926"/>
            <a:ext cx="2092156" cy="318486"/>
          </a:xfrm>
          <a:prstGeom prst="rect">
            <a:avLst/>
          </a:prstGeom>
          <a:noFill/>
          <a:ln>
            <a:noFill/>
          </a:ln>
        </p:spPr>
      </p:pic>
      <p:pic>
        <p:nvPicPr>
          <p:cNvPr id="193" name="Google Shape;193;p6"/>
          <p:cNvPicPr preferRelativeResize="0"/>
          <p:nvPr/>
        </p:nvPicPr>
        <p:blipFill rotWithShape="1">
          <a:blip r:embed="rId16">
            <a:alphaModFix/>
          </a:blip>
          <a:srcRect t="23291" b="22765"/>
          <a:stretch/>
        </p:blipFill>
        <p:spPr>
          <a:xfrm>
            <a:off x="10209732" y="3231602"/>
            <a:ext cx="2162141" cy="318486"/>
          </a:xfrm>
          <a:prstGeom prst="rect">
            <a:avLst/>
          </a:prstGeom>
          <a:noFill/>
          <a:ln>
            <a:noFill/>
          </a:ln>
        </p:spPr>
      </p:pic>
      <p:pic>
        <p:nvPicPr>
          <p:cNvPr id="194" name="Google Shape;194;p6"/>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195" name="Google Shape;195;p6"/>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196" name="Google Shape;196;p6"/>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10" name="Google Shape;910;p60"/>
          <p:cNvPicPr preferRelativeResize="0">
            <a:picLocks noGrp="1"/>
          </p:cNvPicPr>
          <p:nvPr>
            <p:ph type="body" idx="1"/>
          </p:nvPr>
        </p:nvPicPr>
        <p:blipFill rotWithShape="1">
          <a:blip r:embed="rId3">
            <a:alphaModFix/>
          </a:blip>
          <a:srcRect/>
          <a:stretch/>
        </p:blipFill>
        <p:spPr>
          <a:xfrm>
            <a:off x="0" y="0"/>
            <a:ext cx="12191998" cy="6858000"/>
          </a:xfrm>
          <a:prstGeom prst="rect">
            <a:avLst/>
          </a:prstGeom>
          <a:noFill/>
          <a:ln>
            <a:noFill/>
          </a:ln>
        </p:spPr>
      </p:pic>
      <p:pic>
        <p:nvPicPr>
          <p:cNvPr id="911" name="Google Shape;911;p60"/>
          <p:cNvPicPr preferRelativeResize="0"/>
          <p:nvPr/>
        </p:nvPicPr>
        <p:blipFill rotWithShape="1">
          <a:blip r:embed="rId4">
            <a:alphaModFix/>
          </a:blip>
          <a:srcRect/>
          <a:stretch/>
        </p:blipFill>
        <p:spPr>
          <a:xfrm>
            <a:off x="-1" y="0"/>
            <a:ext cx="12191999" cy="6857999"/>
          </a:xfrm>
          <a:prstGeom prst="rect">
            <a:avLst/>
          </a:prstGeom>
          <a:noFill/>
          <a:ln>
            <a:noFill/>
          </a:ln>
        </p:spPr>
      </p:pic>
    </p:spTree>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17" name="Google Shape;917;p61"/>
          <p:cNvPicPr preferRelativeResize="0">
            <a:picLocks noGrp="1"/>
          </p:cNvPicPr>
          <p:nvPr>
            <p:ph type="body" idx="1"/>
          </p:nvPr>
        </p:nvPicPr>
        <p:blipFill rotWithShape="1">
          <a:blip r:embed="rId3">
            <a:alphaModFix/>
          </a:blip>
          <a:srcRect/>
          <a:stretch/>
        </p:blipFill>
        <p:spPr>
          <a:xfrm>
            <a:off x="0" y="0"/>
            <a:ext cx="12191998" cy="6857999"/>
          </a:xfrm>
          <a:prstGeom prst="rect">
            <a:avLst/>
          </a:prstGeom>
          <a:noFill/>
          <a:ln>
            <a:noFill/>
          </a:ln>
        </p:spPr>
      </p:pic>
      <p:grpSp>
        <p:nvGrpSpPr>
          <p:cNvPr id="918" name="Google Shape;918;p61"/>
          <p:cNvGrpSpPr/>
          <p:nvPr/>
        </p:nvGrpSpPr>
        <p:grpSpPr>
          <a:xfrm>
            <a:off x="11875990" y="246497"/>
            <a:ext cx="249159" cy="249159"/>
            <a:chOff x="11203403" y="118310"/>
            <a:chExt cx="802106" cy="802106"/>
          </a:xfrm>
        </p:grpSpPr>
        <p:sp>
          <p:nvSpPr>
            <p:cNvPr id="919" name="Google Shape;919;p6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0" name="Google Shape;920;p6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21" name="Google Shape;921;p61"/>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CONSOLIDADO SQRDP VIGENCIA 2024</a:t>
            </a:r>
            <a:endParaRPr sz="2400" b="1">
              <a:solidFill>
                <a:schemeClr val="dk1"/>
              </a:solidFill>
              <a:latin typeface="Arial"/>
              <a:ea typeface="Arial"/>
              <a:cs typeface="Arial"/>
              <a:sym typeface="Arial"/>
            </a:endParaRPr>
          </a:p>
        </p:txBody>
      </p:sp>
      <p:pic>
        <p:nvPicPr>
          <p:cNvPr id="922" name="Google Shape;922;p61" descr="https://img.genially.com/6467e04ccf6e700012c39605/1751581121562-1751581121562.png"/>
          <p:cNvPicPr preferRelativeResize="0"/>
          <p:nvPr/>
        </p:nvPicPr>
        <p:blipFill rotWithShape="1">
          <a:blip r:embed="rId6">
            <a:alphaModFix/>
          </a:blip>
          <a:srcRect/>
          <a:stretch/>
        </p:blipFill>
        <p:spPr>
          <a:xfrm>
            <a:off x="1382835" y="1690688"/>
            <a:ext cx="9426325" cy="37840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28" name="Google Shape;928;p62"/>
          <p:cNvPicPr preferRelativeResize="0">
            <a:picLocks noGrp="1"/>
          </p:cNvPicPr>
          <p:nvPr>
            <p:ph type="body" idx="1"/>
          </p:nvPr>
        </p:nvPicPr>
        <p:blipFill rotWithShape="1">
          <a:blip r:embed="rId3">
            <a:alphaModFix/>
          </a:blip>
          <a:srcRect/>
          <a:stretch/>
        </p:blipFill>
        <p:spPr>
          <a:xfrm>
            <a:off x="0" y="0"/>
            <a:ext cx="12191998" cy="6857999"/>
          </a:xfrm>
          <a:prstGeom prst="rect">
            <a:avLst/>
          </a:prstGeom>
          <a:noFill/>
          <a:ln>
            <a:noFill/>
          </a:ln>
        </p:spPr>
      </p:pic>
      <p:grpSp>
        <p:nvGrpSpPr>
          <p:cNvPr id="929" name="Google Shape;929;p62"/>
          <p:cNvGrpSpPr/>
          <p:nvPr/>
        </p:nvGrpSpPr>
        <p:grpSpPr>
          <a:xfrm>
            <a:off x="11875990" y="246497"/>
            <a:ext cx="249159" cy="249159"/>
            <a:chOff x="11203403" y="118310"/>
            <a:chExt cx="802106" cy="802106"/>
          </a:xfrm>
        </p:grpSpPr>
        <p:sp>
          <p:nvSpPr>
            <p:cNvPr id="930" name="Google Shape;930;p62"/>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1" name="Google Shape;931;p62"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32" name="Google Shape;932;p62"/>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PARTICIPACIÓN DE GRUPOS DE VALOR EN SQRDP</a:t>
            </a:r>
            <a:endParaRPr sz="2400" b="1">
              <a:solidFill>
                <a:schemeClr val="dk1"/>
              </a:solidFill>
              <a:latin typeface="Arial"/>
              <a:ea typeface="Arial"/>
              <a:cs typeface="Arial"/>
              <a:sym typeface="Arial"/>
            </a:endParaRPr>
          </a:p>
        </p:txBody>
      </p:sp>
      <p:pic>
        <p:nvPicPr>
          <p:cNvPr id="933" name="Google Shape;933;p62" descr="https://img.genially.com/6467e04ccf6e700012c39605/1751581351414-1751581351414.png"/>
          <p:cNvPicPr preferRelativeResize="0"/>
          <p:nvPr/>
        </p:nvPicPr>
        <p:blipFill rotWithShape="1">
          <a:blip r:embed="rId6">
            <a:alphaModFix/>
          </a:blip>
          <a:srcRect/>
          <a:stretch/>
        </p:blipFill>
        <p:spPr>
          <a:xfrm>
            <a:off x="511800" y="1690688"/>
            <a:ext cx="11168396" cy="44053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39" name="Google Shape;939;p63"/>
          <p:cNvPicPr preferRelativeResize="0">
            <a:picLocks noGrp="1"/>
          </p:cNvPicPr>
          <p:nvPr>
            <p:ph type="body" idx="1"/>
          </p:nvPr>
        </p:nvPicPr>
        <p:blipFill rotWithShape="1">
          <a:blip r:embed="rId3">
            <a:alphaModFix/>
          </a:blip>
          <a:srcRect/>
          <a:stretch/>
        </p:blipFill>
        <p:spPr>
          <a:xfrm>
            <a:off x="0" y="0"/>
            <a:ext cx="12191998" cy="6857999"/>
          </a:xfrm>
          <a:prstGeom prst="rect">
            <a:avLst/>
          </a:prstGeom>
          <a:noFill/>
          <a:ln>
            <a:noFill/>
          </a:ln>
        </p:spPr>
      </p:pic>
      <p:grpSp>
        <p:nvGrpSpPr>
          <p:cNvPr id="940" name="Google Shape;940;p63"/>
          <p:cNvGrpSpPr/>
          <p:nvPr/>
        </p:nvGrpSpPr>
        <p:grpSpPr>
          <a:xfrm>
            <a:off x="11875990" y="246497"/>
            <a:ext cx="249159" cy="249159"/>
            <a:chOff x="11203403" y="118310"/>
            <a:chExt cx="802106" cy="802106"/>
          </a:xfrm>
        </p:grpSpPr>
        <p:sp>
          <p:nvSpPr>
            <p:cNvPr id="941" name="Google Shape;941;p63"/>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2" name="Google Shape;942;p63"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43" name="Google Shape;943;p63"/>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Calibri"/>
                <a:ea typeface="Calibri"/>
                <a:cs typeface="Calibri"/>
                <a:sym typeface="Calibri"/>
              </a:rPr>
              <a:t>TEMAS RECURRENTES</a:t>
            </a:r>
            <a:endParaRPr sz="2400" b="1">
              <a:solidFill>
                <a:schemeClr val="dk1"/>
              </a:solidFill>
              <a:latin typeface="Arial"/>
              <a:ea typeface="Arial"/>
              <a:cs typeface="Arial"/>
              <a:sym typeface="Arial"/>
            </a:endParaRPr>
          </a:p>
        </p:txBody>
      </p:sp>
      <p:pic>
        <p:nvPicPr>
          <p:cNvPr id="944" name="Google Shape;944;p63" descr="https://img.genially.com/6467e04ccf6e700012c39605/1751581369455-1751581369455.png"/>
          <p:cNvPicPr preferRelativeResize="0"/>
          <p:nvPr/>
        </p:nvPicPr>
        <p:blipFill rotWithShape="1">
          <a:blip r:embed="rId6">
            <a:alphaModFix/>
          </a:blip>
          <a:srcRect/>
          <a:stretch/>
        </p:blipFill>
        <p:spPr>
          <a:xfrm>
            <a:off x="1530040" y="1690688"/>
            <a:ext cx="9131920" cy="44688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50" name="Google Shape;950;p64"/>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Tree>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56" name="Google Shape;956;p65"/>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957" name="Google Shape;957;p65"/>
          <p:cNvGrpSpPr/>
          <p:nvPr/>
        </p:nvGrpSpPr>
        <p:grpSpPr>
          <a:xfrm>
            <a:off x="11875990" y="246497"/>
            <a:ext cx="249159" cy="249159"/>
            <a:chOff x="11203403" y="118310"/>
            <a:chExt cx="802106" cy="802106"/>
          </a:xfrm>
        </p:grpSpPr>
        <p:sp>
          <p:nvSpPr>
            <p:cNvPr id="958" name="Google Shape;958;p6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9" name="Google Shape;959;p65"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60" name="Google Shape;960;p65"/>
          <p:cNvSpPr txBox="1"/>
          <p:nvPr/>
        </p:nvSpPr>
        <p:spPr>
          <a:xfrm>
            <a:off x="1698978" y="1078399"/>
            <a:ext cx="879404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FERIA DEL EMPRENDIMIENTO – “EMPRENDEINTEP”</a:t>
            </a:r>
            <a:endParaRPr sz="2400" b="1">
              <a:solidFill>
                <a:schemeClr val="dk1"/>
              </a:solidFill>
              <a:latin typeface="Arial"/>
              <a:ea typeface="Arial"/>
              <a:cs typeface="Arial"/>
              <a:sym typeface="Arial"/>
            </a:endParaRPr>
          </a:p>
        </p:txBody>
      </p:sp>
      <p:sp>
        <p:nvSpPr>
          <p:cNvPr id="961" name="Google Shape;961;p65"/>
          <p:cNvSpPr txBox="1"/>
          <p:nvPr/>
        </p:nvSpPr>
        <p:spPr>
          <a:xfrm>
            <a:off x="1401939" y="1771883"/>
            <a:ext cx="9388118"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La versión 2024 de EMPRENDEINTEP se desarrolló los días 2, 3 y 4 de mayo en la plazoleta universitaria y corredores del INTEP.  Contó con la participación de 106 personas distribuidas en 60 stands.  La distribución fue 59,4% estudiantes, 15% egresados, es decir que el 75,45% corresponde a participantes de la comunidad académica del INTEP.</a:t>
            </a:r>
            <a:endParaRPr sz="2000">
              <a:solidFill>
                <a:schemeClr val="dk1"/>
              </a:solidFill>
              <a:latin typeface="Arial"/>
              <a:ea typeface="Arial"/>
              <a:cs typeface="Arial"/>
              <a:sym typeface="Arial"/>
            </a:endParaRPr>
          </a:p>
        </p:txBody>
      </p:sp>
      <p:pic>
        <p:nvPicPr>
          <p:cNvPr id="962" name="Google Shape;962;p65"/>
          <p:cNvPicPr preferRelativeResize="0"/>
          <p:nvPr/>
        </p:nvPicPr>
        <p:blipFill rotWithShape="1">
          <a:blip r:embed="rId6">
            <a:alphaModFix/>
          </a:blip>
          <a:srcRect/>
          <a:stretch/>
        </p:blipFill>
        <p:spPr>
          <a:xfrm>
            <a:off x="3824031" y="3553723"/>
            <a:ext cx="4264533" cy="29391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68" name="Google Shape;968;p66"/>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969" name="Google Shape;969;p66"/>
          <p:cNvGrpSpPr/>
          <p:nvPr/>
        </p:nvGrpSpPr>
        <p:grpSpPr>
          <a:xfrm>
            <a:off x="11875990" y="246497"/>
            <a:ext cx="249159" cy="249159"/>
            <a:chOff x="11203403" y="118310"/>
            <a:chExt cx="802106" cy="802106"/>
          </a:xfrm>
        </p:grpSpPr>
        <p:sp>
          <p:nvSpPr>
            <p:cNvPr id="970" name="Google Shape;970;p66"/>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1" name="Google Shape;971;p66"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72" name="Google Shape;972;p66"/>
          <p:cNvSpPr txBox="1"/>
          <p:nvPr/>
        </p:nvSpPr>
        <p:spPr>
          <a:xfrm>
            <a:off x="1502833" y="1016696"/>
            <a:ext cx="98509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PRIMER LABORATORIO DE INNOVACIÓN PARA ESTUDIANTES</a:t>
            </a:r>
            <a:endParaRPr sz="2400" b="1">
              <a:solidFill>
                <a:schemeClr val="dk1"/>
              </a:solidFill>
              <a:latin typeface="Arial"/>
              <a:ea typeface="Arial"/>
              <a:cs typeface="Arial"/>
              <a:sym typeface="Arial"/>
            </a:endParaRPr>
          </a:p>
        </p:txBody>
      </p:sp>
      <p:sp>
        <p:nvSpPr>
          <p:cNvPr id="973" name="Google Shape;973;p66"/>
          <p:cNvSpPr txBox="1"/>
          <p:nvPr/>
        </p:nvSpPr>
        <p:spPr>
          <a:xfrm>
            <a:off x="1502833" y="1636740"/>
            <a:ext cx="9850967"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Con el fin de fomentar la innovación en los procesos de emprendimiento de los estudiantes, se realizó el primer laboratorio de innovación con la participación de 11 proyectos y 2 conferencias enfocadas en innovación e inteligencia artificial logrando participación de 131 personas de forma presencial y 267 participación virtual.</a:t>
            </a:r>
            <a:endParaRPr sz="2000">
              <a:solidFill>
                <a:schemeClr val="dk1"/>
              </a:solidFill>
              <a:latin typeface="Arial"/>
              <a:ea typeface="Arial"/>
              <a:cs typeface="Arial"/>
              <a:sym typeface="Arial"/>
            </a:endParaRPr>
          </a:p>
        </p:txBody>
      </p:sp>
      <p:pic>
        <p:nvPicPr>
          <p:cNvPr id="974" name="Google Shape;974;p66"/>
          <p:cNvPicPr preferRelativeResize="0"/>
          <p:nvPr/>
        </p:nvPicPr>
        <p:blipFill rotWithShape="1">
          <a:blip r:embed="rId6">
            <a:alphaModFix/>
          </a:blip>
          <a:srcRect l="27325" t="33810" r="27869" b="11550"/>
          <a:stretch/>
        </p:blipFill>
        <p:spPr>
          <a:xfrm>
            <a:off x="3446559" y="3053980"/>
            <a:ext cx="5298881" cy="3540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80" name="Google Shape;980;p67"/>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981" name="Google Shape;981;p67"/>
          <p:cNvGrpSpPr/>
          <p:nvPr/>
        </p:nvGrpSpPr>
        <p:grpSpPr>
          <a:xfrm>
            <a:off x="11875990" y="246497"/>
            <a:ext cx="249159" cy="249159"/>
            <a:chOff x="11203403" y="118310"/>
            <a:chExt cx="802106" cy="802106"/>
          </a:xfrm>
        </p:grpSpPr>
        <p:sp>
          <p:nvSpPr>
            <p:cNvPr id="982" name="Google Shape;982;p6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83" name="Google Shape;983;p6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84" name="Google Shape;984;p67"/>
          <p:cNvSpPr txBox="1"/>
          <p:nvPr/>
        </p:nvSpPr>
        <p:spPr>
          <a:xfrm>
            <a:off x="2111310" y="1027906"/>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ACTIVIDAD DE NETWORKING</a:t>
            </a:r>
            <a:endParaRPr sz="2400" b="1">
              <a:solidFill>
                <a:schemeClr val="dk1"/>
              </a:solidFill>
              <a:latin typeface="Arial"/>
              <a:ea typeface="Arial"/>
              <a:cs typeface="Arial"/>
              <a:sym typeface="Arial"/>
            </a:endParaRPr>
          </a:p>
        </p:txBody>
      </p:sp>
      <p:sp>
        <p:nvSpPr>
          <p:cNvPr id="985" name="Google Shape;985;p67"/>
          <p:cNvSpPr txBox="1"/>
          <p:nvPr/>
        </p:nvSpPr>
        <p:spPr>
          <a:xfrm>
            <a:off x="1427755" y="1594226"/>
            <a:ext cx="9336490"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El INTEP propició la participación de 42 emprendedores en la actividad de networking programada exclusivamente para emprendedores del INTEP, en el Centro de Innovación Programa NIDO de la Gobernación del Valle del Cauca en la ciudad de Cali.</a:t>
            </a:r>
            <a:endParaRPr sz="2000">
              <a:solidFill>
                <a:schemeClr val="dk1"/>
              </a:solidFill>
              <a:latin typeface="Calibri"/>
              <a:ea typeface="Calibri"/>
              <a:cs typeface="Calibri"/>
              <a:sym typeface="Calibri"/>
            </a:endParaRPr>
          </a:p>
        </p:txBody>
      </p:sp>
      <p:pic>
        <p:nvPicPr>
          <p:cNvPr id="986" name="Google Shape;986;p67"/>
          <p:cNvPicPr preferRelativeResize="0"/>
          <p:nvPr/>
        </p:nvPicPr>
        <p:blipFill rotWithShape="1">
          <a:blip r:embed="rId6">
            <a:alphaModFix/>
          </a:blip>
          <a:srcRect l="29870" t="28074" r="37542" b="22116"/>
          <a:stretch/>
        </p:blipFill>
        <p:spPr>
          <a:xfrm>
            <a:off x="3837889" y="2714544"/>
            <a:ext cx="4516221" cy="38048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92" name="Google Shape;992;p68"/>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993" name="Google Shape;993;p68"/>
          <p:cNvGrpSpPr/>
          <p:nvPr/>
        </p:nvGrpSpPr>
        <p:grpSpPr>
          <a:xfrm>
            <a:off x="11875990" y="246497"/>
            <a:ext cx="249159" cy="249159"/>
            <a:chOff x="11203403" y="118310"/>
            <a:chExt cx="802106" cy="802106"/>
          </a:xfrm>
        </p:grpSpPr>
        <p:sp>
          <p:nvSpPr>
            <p:cNvPr id="994" name="Google Shape;994;p6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5" name="Google Shape;995;p6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996" name="Google Shape;996;p68"/>
          <p:cNvSpPr txBox="1"/>
          <p:nvPr/>
        </p:nvSpPr>
        <p:spPr>
          <a:xfrm>
            <a:off x="2167464" y="1005235"/>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CONFORMACIÓN DE LOS CENTROS DE CONSULTORÍA EMPRESARIAL</a:t>
            </a:r>
            <a:endParaRPr sz="2400" b="1">
              <a:solidFill>
                <a:schemeClr val="dk1"/>
              </a:solidFill>
              <a:latin typeface="Arial"/>
              <a:ea typeface="Arial"/>
              <a:cs typeface="Arial"/>
              <a:sym typeface="Arial"/>
            </a:endParaRPr>
          </a:p>
        </p:txBody>
      </p:sp>
      <p:sp>
        <p:nvSpPr>
          <p:cNvPr id="997" name="Google Shape;997;p68"/>
          <p:cNvSpPr txBox="1"/>
          <p:nvPr/>
        </p:nvSpPr>
        <p:spPr>
          <a:xfrm>
            <a:off x="1636883" y="1846706"/>
            <a:ext cx="8918229"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CONFERENCIAS, TALLERES Y CONVERSATORIOS</a:t>
            </a:r>
            <a:endParaRPr/>
          </a:p>
          <a:p>
            <a:pPr marL="0" marR="0" lvl="0" indent="0" algn="just" rtl="0">
              <a:spcBef>
                <a:spcPts val="0"/>
              </a:spcBef>
              <a:spcAft>
                <a:spcPts val="0"/>
              </a:spcAft>
              <a:buNone/>
            </a:pPr>
            <a:r>
              <a:rPr lang="es-MX" sz="2000">
                <a:solidFill>
                  <a:schemeClr val="dk1"/>
                </a:solidFill>
                <a:latin typeface="Calibri"/>
                <a:ea typeface="Calibri"/>
                <a:cs typeface="Calibri"/>
                <a:sym typeface="Calibri"/>
              </a:rPr>
              <a:t>Durante el año 2024 se desarrollaron 13 conferencias, 4 conversatorios y 4 talleres para emprendedores, con participación total de 1.916 personas de forma presencial y un alcance de 7.500 personas por transmisión virtual.</a:t>
            </a:r>
            <a:endParaRPr/>
          </a:p>
        </p:txBody>
      </p:sp>
      <p:pic>
        <p:nvPicPr>
          <p:cNvPr id="998" name="Google Shape;998;p68"/>
          <p:cNvPicPr preferRelativeResize="0"/>
          <p:nvPr/>
        </p:nvPicPr>
        <p:blipFill rotWithShape="1">
          <a:blip r:embed="rId6">
            <a:alphaModFix/>
          </a:blip>
          <a:srcRect l="28173" t="40149" r="24983" b="29362"/>
          <a:stretch/>
        </p:blipFill>
        <p:spPr>
          <a:xfrm>
            <a:off x="2422966" y="3326163"/>
            <a:ext cx="7346068" cy="26935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04" name="Google Shape;1004;p69"/>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005" name="Google Shape;1005;p69"/>
          <p:cNvGrpSpPr/>
          <p:nvPr/>
        </p:nvGrpSpPr>
        <p:grpSpPr>
          <a:xfrm>
            <a:off x="11875990" y="246497"/>
            <a:ext cx="249159" cy="249159"/>
            <a:chOff x="11203403" y="118310"/>
            <a:chExt cx="802106" cy="802106"/>
          </a:xfrm>
        </p:grpSpPr>
        <p:sp>
          <p:nvSpPr>
            <p:cNvPr id="1006" name="Google Shape;1006;p69"/>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07" name="Google Shape;1007;p69"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008" name="Google Shape;1008;p69"/>
          <p:cNvSpPr txBox="1"/>
          <p:nvPr/>
        </p:nvSpPr>
        <p:spPr>
          <a:xfrm>
            <a:off x="2167464" y="1005235"/>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DIPLOMADO EN HABILIDADES BLANDAS Y CULTURA DEL EMPRENDIMIENTO</a:t>
            </a:r>
            <a:endParaRPr sz="2400" b="1">
              <a:solidFill>
                <a:schemeClr val="dk1"/>
              </a:solidFill>
              <a:latin typeface="Arial"/>
              <a:ea typeface="Arial"/>
              <a:cs typeface="Arial"/>
              <a:sym typeface="Arial"/>
            </a:endParaRPr>
          </a:p>
        </p:txBody>
      </p:sp>
      <p:sp>
        <p:nvSpPr>
          <p:cNvPr id="1009" name="Google Shape;1009;p69"/>
          <p:cNvSpPr txBox="1"/>
          <p:nvPr/>
        </p:nvSpPr>
        <p:spPr>
          <a:xfrm>
            <a:off x="1502828" y="1929600"/>
            <a:ext cx="9186340"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En el año 2024 se ofreció el diplomado de forma virtual con duración de 80 horas distribuidos en 10 temáticas, la participación fue de 376 personas. </a:t>
            </a:r>
            <a:endParaRPr/>
          </a:p>
        </p:txBody>
      </p:sp>
      <p:pic>
        <p:nvPicPr>
          <p:cNvPr id="1010" name="Google Shape;1010;p69"/>
          <p:cNvPicPr preferRelativeResize="0"/>
          <p:nvPr/>
        </p:nvPicPr>
        <p:blipFill rotWithShape="1">
          <a:blip r:embed="rId6">
            <a:alphaModFix/>
          </a:blip>
          <a:srcRect l="27494" t="35621" r="32620" b="25738"/>
          <a:stretch/>
        </p:blipFill>
        <p:spPr>
          <a:xfrm>
            <a:off x="3031045" y="2961803"/>
            <a:ext cx="6129906" cy="33774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02" name="Google Shape;202;p7"/>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203" name="Google Shape;203;p7"/>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204" name="Google Shape;204;p7"/>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205" name="Google Shape;205;p7"/>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206" name="Google Shape;206;p7"/>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207" name="Google Shape;207;p7"/>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208" name="Google Shape;208;p7"/>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209" name="Google Shape;209;p7">
            <a:hlinkClick r:id="rId11" action="ppaction://hlinksldjump"/>
          </p:cNvPr>
          <p:cNvPicPr preferRelativeResize="0"/>
          <p:nvPr/>
        </p:nvPicPr>
        <p:blipFill rotWithShape="1">
          <a:blip r:embed="rId9">
            <a:alphaModFix/>
          </a:blip>
          <a:srcRect t="20768" r="3997" b="22771"/>
          <a:stretch/>
        </p:blipFill>
        <p:spPr>
          <a:xfrm>
            <a:off x="-534132" y="4021287"/>
            <a:ext cx="4296007" cy="590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10" name="Google Shape;210;p7">
            <a:hlinkClick r:id="rId12" action="ppaction://hlinksldjump"/>
          </p:cNvPr>
          <p:cNvPicPr preferRelativeResize="0"/>
          <p:nvPr/>
        </p:nvPicPr>
        <p:blipFill rotWithShape="1">
          <a:blip r:embed="rId13">
            <a:alphaModFix/>
          </a:blip>
          <a:srcRect t="26089" b="17204"/>
          <a:stretch/>
        </p:blipFill>
        <p:spPr>
          <a:xfrm>
            <a:off x="-266444" y="649705"/>
            <a:ext cx="2130227" cy="334804"/>
          </a:xfrm>
          <a:prstGeom prst="rect">
            <a:avLst/>
          </a:prstGeom>
          <a:noFill/>
          <a:ln>
            <a:noFill/>
          </a:ln>
        </p:spPr>
      </p:pic>
      <p:pic>
        <p:nvPicPr>
          <p:cNvPr id="211" name="Google Shape;211;p7"/>
          <p:cNvPicPr preferRelativeResize="0"/>
          <p:nvPr/>
        </p:nvPicPr>
        <p:blipFill rotWithShape="1">
          <a:blip r:embed="rId14">
            <a:alphaModFix/>
          </a:blip>
          <a:srcRect t="26987" b="22750"/>
          <a:stretch/>
        </p:blipFill>
        <p:spPr>
          <a:xfrm>
            <a:off x="7936091" y="5061321"/>
            <a:ext cx="4459913" cy="296742"/>
          </a:xfrm>
          <a:prstGeom prst="rect">
            <a:avLst/>
          </a:prstGeom>
          <a:noFill/>
          <a:ln>
            <a:noFill/>
          </a:ln>
        </p:spPr>
      </p:pic>
      <p:pic>
        <p:nvPicPr>
          <p:cNvPr id="212" name="Google Shape;212;p7"/>
          <p:cNvPicPr preferRelativeResize="0"/>
          <p:nvPr/>
        </p:nvPicPr>
        <p:blipFill rotWithShape="1">
          <a:blip r:embed="rId15">
            <a:alphaModFix/>
          </a:blip>
          <a:srcRect t="22072" b="23984"/>
          <a:stretch/>
        </p:blipFill>
        <p:spPr>
          <a:xfrm>
            <a:off x="10260936" y="4162926"/>
            <a:ext cx="2092156" cy="318486"/>
          </a:xfrm>
          <a:prstGeom prst="rect">
            <a:avLst/>
          </a:prstGeom>
          <a:noFill/>
          <a:ln>
            <a:noFill/>
          </a:ln>
        </p:spPr>
      </p:pic>
      <p:pic>
        <p:nvPicPr>
          <p:cNvPr id="213" name="Google Shape;213;p7"/>
          <p:cNvPicPr preferRelativeResize="0"/>
          <p:nvPr/>
        </p:nvPicPr>
        <p:blipFill rotWithShape="1">
          <a:blip r:embed="rId16">
            <a:alphaModFix/>
          </a:blip>
          <a:srcRect t="23291" b="22765"/>
          <a:stretch/>
        </p:blipFill>
        <p:spPr>
          <a:xfrm>
            <a:off x="10209732" y="3231602"/>
            <a:ext cx="2162141" cy="318486"/>
          </a:xfrm>
          <a:prstGeom prst="rect">
            <a:avLst/>
          </a:prstGeom>
          <a:noFill/>
          <a:ln>
            <a:noFill/>
          </a:ln>
        </p:spPr>
      </p:pic>
      <p:pic>
        <p:nvPicPr>
          <p:cNvPr id="214" name="Google Shape;214;p7"/>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215" name="Google Shape;215;p7"/>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216" name="Google Shape;216;p7"/>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16" name="Google Shape;1016;p70"/>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017" name="Google Shape;1017;p70"/>
          <p:cNvGrpSpPr/>
          <p:nvPr/>
        </p:nvGrpSpPr>
        <p:grpSpPr>
          <a:xfrm>
            <a:off x="11875990" y="246497"/>
            <a:ext cx="249159" cy="249159"/>
            <a:chOff x="11203403" y="118310"/>
            <a:chExt cx="802106" cy="802106"/>
          </a:xfrm>
        </p:grpSpPr>
        <p:sp>
          <p:nvSpPr>
            <p:cNvPr id="1018" name="Google Shape;1018;p7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9" name="Google Shape;1019;p70"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020" name="Google Shape;1020;p70"/>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APOYO Y ASESORÍA A MIPYMES</a:t>
            </a:r>
            <a:endParaRPr sz="2400" b="1">
              <a:solidFill>
                <a:schemeClr val="dk1"/>
              </a:solidFill>
              <a:latin typeface="Arial"/>
              <a:ea typeface="Arial"/>
              <a:cs typeface="Arial"/>
              <a:sym typeface="Arial"/>
            </a:endParaRPr>
          </a:p>
        </p:txBody>
      </p:sp>
      <p:sp>
        <p:nvSpPr>
          <p:cNvPr id="1021" name="Google Shape;1021;p70"/>
          <p:cNvSpPr txBox="1"/>
          <p:nvPr/>
        </p:nvSpPr>
        <p:spPr>
          <a:xfrm>
            <a:off x="1631240" y="1685584"/>
            <a:ext cx="8929515"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En el 2024 se recibieron 97 solicitudes de apoyo a micro y pequeñas empresas, se respondió positivamente con 49 solicitudes y quedaron 48 solicitudes sin atender por falta de personal en la unidad.  Solo se atienden necesidades de Roldanillo y municipios vecinos como El Dovio y Versalles.</a:t>
            </a:r>
            <a:endParaRPr/>
          </a:p>
        </p:txBody>
      </p:sp>
      <p:graphicFrame>
        <p:nvGraphicFramePr>
          <p:cNvPr id="1022" name="Google Shape;1022;p70"/>
          <p:cNvGraphicFramePr/>
          <p:nvPr/>
        </p:nvGraphicFramePr>
        <p:xfrm>
          <a:off x="2032000" y="3202034"/>
          <a:ext cx="3000000" cy="3000000"/>
        </p:xfrm>
        <a:graphic>
          <a:graphicData uri="http://schemas.openxmlformats.org/drawingml/2006/table">
            <a:tbl>
              <a:tblPr>
                <a:noFill/>
                <a:tableStyleId>{9F994AF3-8E30-46E1-9305-AC3052946A37}</a:tableStyleId>
              </a:tblPr>
              <a:tblGrid>
                <a:gridCol w="4027300">
                  <a:extLst>
                    <a:ext uri="{9D8B030D-6E8A-4147-A177-3AD203B41FA5}">
                      <a16:colId xmlns:a16="http://schemas.microsoft.com/office/drawing/2014/main" val="20000"/>
                    </a:ext>
                  </a:extLst>
                </a:gridCol>
                <a:gridCol w="1099700">
                  <a:extLst>
                    <a:ext uri="{9D8B030D-6E8A-4147-A177-3AD203B41FA5}">
                      <a16:colId xmlns:a16="http://schemas.microsoft.com/office/drawing/2014/main" val="20001"/>
                    </a:ext>
                  </a:extLst>
                </a:gridCol>
                <a:gridCol w="12212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603200">
                <a:tc>
                  <a:txBody>
                    <a:bodyPr/>
                    <a:lstStyle/>
                    <a:p>
                      <a:pPr marL="0" marR="0" lvl="0" indent="0" algn="ctr" rtl="0">
                        <a:lnSpc>
                          <a:spcPct val="115000"/>
                        </a:lnSpc>
                        <a:spcBef>
                          <a:spcPts val="0"/>
                        </a:spcBef>
                        <a:spcAft>
                          <a:spcPts val="0"/>
                        </a:spcAft>
                        <a:buNone/>
                      </a:pPr>
                      <a:r>
                        <a:rPr lang="es-MX" sz="2000" b="1">
                          <a:latin typeface="Calibri"/>
                          <a:ea typeface="Calibri"/>
                          <a:cs typeface="Calibri"/>
                          <a:sym typeface="Calibri"/>
                        </a:rPr>
                        <a:t>Tema</a:t>
                      </a:r>
                      <a:endParaRPr sz="180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2000" b="1">
                          <a:latin typeface="Calibri"/>
                          <a:ea typeface="Calibri"/>
                          <a:cs typeface="Calibri"/>
                          <a:sym typeface="Calibri"/>
                        </a:rPr>
                        <a:t>Atendidos</a:t>
                      </a:r>
                      <a:endParaRPr sz="180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2000" b="1">
                          <a:latin typeface="Calibri"/>
                          <a:ea typeface="Calibri"/>
                          <a:cs typeface="Calibri"/>
                          <a:sym typeface="Calibri"/>
                        </a:rPr>
                        <a:t>No atendidos</a:t>
                      </a:r>
                      <a:endParaRPr sz="180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2000" b="1">
                          <a:latin typeface="Calibri"/>
                          <a:ea typeface="Calibri"/>
                          <a:cs typeface="Calibri"/>
                          <a:sym typeface="Calibri"/>
                        </a:rPr>
                        <a:t>Total solicitudes</a:t>
                      </a:r>
                      <a:endParaRPr sz="1800">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2500">
                <a:tc>
                  <a:txBody>
                    <a:bodyPr/>
                    <a:lstStyle/>
                    <a:p>
                      <a:pPr marL="0" marR="0" lvl="0" indent="0" algn="l" rtl="0">
                        <a:lnSpc>
                          <a:spcPct val="115000"/>
                        </a:lnSpc>
                        <a:spcBef>
                          <a:spcPts val="0"/>
                        </a:spcBef>
                        <a:spcAft>
                          <a:spcPts val="0"/>
                        </a:spcAft>
                        <a:buNone/>
                      </a:pPr>
                      <a:r>
                        <a:rPr lang="es-MX" sz="1600">
                          <a:latin typeface="Calibri"/>
                          <a:ea typeface="Calibri"/>
                          <a:cs typeface="Calibri"/>
                          <a:sym typeface="Calibri"/>
                        </a:rPr>
                        <a:t>Planes de negocio</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42</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2</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44</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2500">
                <a:tc>
                  <a:txBody>
                    <a:bodyPr/>
                    <a:lstStyle/>
                    <a:p>
                      <a:pPr marL="0" marR="0" lvl="0" indent="0" algn="l" rtl="0">
                        <a:lnSpc>
                          <a:spcPct val="115000"/>
                        </a:lnSpc>
                        <a:spcBef>
                          <a:spcPts val="0"/>
                        </a:spcBef>
                        <a:spcAft>
                          <a:spcPts val="0"/>
                        </a:spcAft>
                        <a:buNone/>
                      </a:pPr>
                      <a:r>
                        <a:rPr lang="es-MX" sz="1600">
                          <a:latin typeface="Calibri"/>
                          <a:ea typeface="Calibri"/>
                          <a:cs typeface="Calibri"/>
                          <a:sym typeface="Calibri"/>
                        </a:rPr>
                        <a:t>Contabilidad básica y costos</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28</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17</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45</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2500">
                <a:tc>
                  <a:txBody>
                    <a:bodyPr/>
                    <a:lstStyle/>
                    <a:p>
                      <a:pPr marL="0" marR="0" lvl="0" indent="0" algn="l" rtl="0">
                        <a:lnSpc>
                          <a:spcPct val="115000"/>
                        </a:lnSpc>
                        <a:spcBef>
                          <a:spcPts val="0"/>
                        </a:spcBef>
                        <a:spcAft>
                          <a:spcPts val="0"/>
                        </a:spcAft>
                        <a:buNone/>
                      </a:pPr>
                      <a:r>
                        <a:rPr lang="es-MX" sz="1600">
                          <a:latin typeface="Calibri"/>
                          <a:ea typeface="Calibri"/>
                          <a:cs typeface="Calibri"/>
                          <a:sym typeface="Calibri"/>
                        </a:rPr>
                        <a:t>Análisis y mejoramiento de imagen</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12</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20</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32</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92500">
                <a:tc>
                  <a:txBody>
                    <a:bodyPr/>
                    <a:lstStyle/>
                    <a:p>
                      <a:pPr marL="0" marR="0" lvl="0" indent="0" algn="l" rtl="0">
                        <a:lnSpc>
                          <a:spcPct val="115000"/>
                        </a:lnSpc>
                        <a:spcBef>
                          <a:spcPts val="0"/>
                        </a:spcBef>
                        <a:spcAft>
                          <a:spcPts val="0"/>
                        </a:spcAft>
                        <a:buNone/>
                      </a:pPr>
                      <a:r>
                        <a:rPr lang="es-MX" sz="1600">
                          <a:latin typeface="Calibri"/>
                          <a:ea typeface="Calibri"/>
                          <a:cs typeface="Calibri"/>
                          <a:sym typeface="Calibri"/>
                        </a:rPr>
                        <a:t>Apoyo para manejo de redes sociales</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23</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8</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31</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2500">
                <a:tc>
                  <a:txBody>
                    <a:bodyPr/>
                    <a:lstStyle/>
                    <a:p>
                      <a:pPr marL="0" marR="0" lvl="0" indent="0" algn="l" rtl="0">
                        <a:lnSpc>
                          <a:spcPct val="115000"/>
                        </a:lnSpc>
                        <a:spcBef>
                          <a:spcPts val="0"/>
                        </a:spcBef>
                        <a:spcAft>
                          <a:spcPts val="0"/>
                        </a:spcAft>
                        <a:buNone/>
                      </a:pPr>
                      <a:r>
                        <a:rPr lang="es-MX" sz="1600">
                          <a:latin typeface="Calibri"/>
                          <a:ea typeface="Calibri"/>
                          <a:cs typeface="Calibri"/>
                          <a:sym typeface="Calibri"/>
                        </a:rPr>
                        <a:t>Diagnóstico consultorio médico</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0</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1</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1</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92500">
                <a:tc>
                  <a:txBody>
                    <a:bodyPr/>
                    <a:lstStyle/>
                    <a:p>
                      <a:pPr marL="0" marR="0" lvl="0" indent="0" algn="l" rtl="0">
                        <a:lnSpc>
                          <a:spcPct val="115000"/>
                        </a:lnSpc>
                        <a:spcBef>
                          <a:spcPts val="0"/>
                        </a:spcBef>
                        <a:spcAft>
                          <a:spcPts val="0"/>
                        </a:spcAft>
                        <a:buNone/>
                      </a:pPr>
                      <a:r>
                        <a:rPr lang="es-MX" sz="1600">
                          <a:latin typeface="Calibri"/>
                          <a:ea typeface="Calibri"/>
                          <a:cs typeface="Calibri"/>
                          <a:sym typeface="Calibri"/>
                        </a:rPr>
                        <a:t>Otras solicitudes</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53</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 </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a:latin typeface="Calibri"/>
                          <a:ea typeface="Calibri"/>
                          <a:cs typeface="Calibri"/>
                          <a:sym typeface="Calibri"/>
                        </a:rPr>
                        <a:t>53</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2500">
                <a:tc>
                  <a:txBody>
                    <a:bodyPr/>
                    <a:lstStyle/>
                    <a:p>
                      <a:pPr marL="0" marR="0" lvl="0" indent="0" algn="r" rtl="0">
                        <a:lnSpc>
                          <a:spcPct val="115000"/>
                        </a:lnSpc>
                        <a:spcBef>
                          <a:spcPts val="0"/>
                        </a:spcBef>
                        <a:spcAft>
                          <a:spcPts val="0"/>
                        </a:spcAft>
                        <a:buNone/>
                      </a:pPr>
                      <a:r>
                        <a:rPr lang="es-MX" sz="1600" b="1">
                          <a:latin typeface="Calibri"/>
                          <a:ea typeface="Calibri"/>
                          <a:cs typeface="Calibri"/>
                          <a:sym typeface="Calibri"/>
                        </a:rPr>
                        <a:t>Totales</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b="1">
                          <a:latin typeface="Calibri"/>
                          <a:ea typeface="Calibri"/>
                          <a:cs typeface="Calibri"/>
                          <a:sym typeface="Calibri"/>
                        </a:rPr>
                        <a:t>158</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b="1">
                          <a:latin typeface="Calibri"/>
                          <a:ea typeface="Calibri"/>
                          <a:cs typeface="Calibri"/>
                          <a:sym typeface="Calibri"/>
                        </a:rPr>
                        <a:t>48</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s-MX" sz="1600" b="1">
                          <a:latin typeface="Calibri"/>
                          <a:ea typeface="Calibri"/>
                          <a:cs typeface="Calibri"/>
                          <a:sym typeface="Calibri"/>
                        </a:rPr>
                        <a:t>206</a:t>
                      </a:r>
                      <a:endParaRPr sz="1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28" name="Google Shape;1028;p71"/>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029" name="Google Shape;1029;p71"/>
          <p:cNvGrpSpPr/>
          <p:nvPr/>
        </p:nvGrpSpPr>
        <p:grpSpPr>
          <a:xfrm>
            <a:off x="11875990" y="246497"/>
            <a:ext cx="249159" cy="249159"/>
            <a:chOff x="11203403" y="118310"/>
            <a:chExt cx="802106" cy="802106"/>
          </a:xfrm>
        </p:grpSpPr>
        <p:sp>
          <p:nvSpPr>
            <p:cNvPr id="1030" name="Google Shape;1030;p7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1" name="Google Shape;1031;p7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032" name="Google Shape;1032;p71"/>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LOCALES COMERCIALES </a:t>
            </a:r>
            <a:endParaRPr sz="2400" b="1">
              <a:solidFill>
                <a:schemeClr val="dk1"/>
              </a:solidFill>
              <a:latin typeface="Arial"/>
              <a:ea typeface="Arial"/>
              <a:cs typeface="Arial"/>
              <a:sym typeface="Arial"/>
            </a:endParaRPr>
          </a:p>
        </p:txBody>
      </p:sp>
      <p:sp>
        <p:nvSpPr>
          <p:cNvPr id="1033" name="Google Shape;1033;p71"/>
          <p:cNvSpPr txBox="1"/>
          <p:nvPr/>
        </p:nvSpPr>
        <p:spPr>
          <a:xfrm>
            <a:off x="1586086" y="1584548"/>
            <a:ext cx="9019821"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Son 4 locales comerciales que se entregan a emprendedores durante 1 año sin pago de arrendamiento ni servicios públicos.</a:t>
            </a:r>
            <a:endParaRPr/>
          </a:p>
          <a:p>
            <a:pPr marL="0" marR="0" lvl="0" indent="0" algn="just" rtl="0">
              <a:spcBef>
                <a:spcPts val="0"/>
              </a:spcBef>
              <a:spcAft>
                <a:spcPts val="0"/>
              </a:spcAft>
              <a:buNone/>
            </a:pPr>
            <a:r>
              <a:rPr lang="es-MX" sz="2000">
                <a:solidFill>
                  <a:schemeClr val="dk1"/>
                </a:solidFill>
                <a:latin typeface="Calibri"/>
                <a:ea typeface="Calibri"/>
                <a:cs typeface="Calibri"/>
                <a:sym typeface="Calibri"/>
              </a:rPr>
              <a:t>En el 2024 se beneficiaron de los locales comerciales, 13 emprendedores, aunque son solo 4 locales, se implementó la estrategia de tienda multimarca “Chic Market” la cual permite que cada local sea ocupado por varios emprendedores con sus respectivas marcas, realizando trabajo colaborativo.</a:t>
            </a:r>
            <a:endParaRPr/>
          </a:p>
        </p:txBody>
      </p:sp>
      <p:pic>
        <p:nvPicPr>
          <p:cNvPr id="1034" name="Google Shape;1034;p71"/>
          <p:cNvPicPr preferRelativeResize="0"/>
          <p:nvPr/>
        </p:nvPicPr>
        <p:blipFill rotWithShape="1">
          <a:blip r:embed="rId6">
            <a:alphaModFix/>
          </a:blip>
          <a:srcRect l="27833" t="45281" r="34657" b="19400"/>
          <a:stretch/>
        </p:blipFill>
        <p:spPr>
          <a:xfrm>
            <a:off x="3603495" y="3564531"/>
            <a:ext cx="4985004" cy="30678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 name="Marcador de texto 2">
            <a:extLst>
              <a:ext uri="{FF2B5EF4-FFF2-40B4-BE49-F238E27FC236}">
                <a16:creationId xmlns:a16="http://schemas.microsoft.com/office/drawing/2014/main" id="{4261E40B-6047-4923-9484-9E91B8617C5B}"/>
              </a:ext>
            </a:extLst>
          </p:cNvPr>
          <p:cNvSpPr>
            <a:spLocks noGrp="1"/>
          </p:cNvSpPr>
          <p:nvPr>
            <p:ph type="body" idx="1"/>
          </p:nvPr>
        </p:nvSpPr>
        <p:spPr/>
        <p:txBody>
          <a:bodyPr/>
          <a:lstStyle/>
          <a:p>
            <a:endParaRPr lang="es-CO"/>
          </a:p>
        </p:txBody>
      </p:sp>
      <p:pic>
        <p:nvPicPr>
          <p:cNvPr id="5" name="Imagen 4">
            <a:extLst>
              <a:ext uri="{FF2B5EF4-FFF2-40B4-BE49-F238E27FC236}">
                <a16:creationId xmlns:a16="http://schemas.microsoft.com/office/drawing/2014/main" id="{09C5F8F3-5C54-475F-A3D0-AC46D4859519}"/>
              </a:ext>
            </a:extLst>
          </p:cNvPr>
          <p:cNvPicPr>
            <a:picLocks noChangeAspect="1"/>
          </p:cNvPicPr>
          <p:nvPr/>
        </p:nvPicPr>
        <p:blipFill>
          <a:blip r:embed="rId3"/>
          <a:stretch>
            <a:fillRect/>
          </a:stretch>
        </p:blipFill>
        <p:spPr>
          <a:xfrm>
            <a:off x="2708" y="0"/>
            <a:ext cx="12186584" cy="6858000"/>
          </a:xfrm>
          <a:prstGeom prst="rect">
            <a:avLst/>
          </a:prstGeom>
        </p:spPr>
      </p:pic>
    </p:spTree>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46" name="Google Shape;1046;p74"/>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047" name="Google Shape;1047;p74"/>
          <p:cNvGrpSpPr/>
          <p:nvPr/>
        </p:nvGrpSpPr>
        <p:grpSpPr>
          <a:xfrm>
            <a:off x="11875990" y="246497"/>
            <a:ext cx="249159" cy="249159"/>
            <a:chOff x="11203403" y="118310"/>
            <a:chExt cx="802106" cy="802106"/>
          </a:xfrm>
        </p:grpSpPr>
        <p:sp>
          <p:nvSpPr>
            <p:cNvPr id="1048" name="Google Shape;1048;p7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9" name="Google Shape;1049;p7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050" name="Google Shape;1050;p74"/>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MOVILIDAD ACADÉMICA</a:t>
            </a:r>
            <a:endParaRPr sz="2400" b="1">
              <a:solidFill>
                <a:schemeClr val="dk1"/>
              </a:solidFill>
              <a:latin typeface="Arial"/>
              <a:ea typeface="Arial"/>
              <a:cs typeface="Arial"/>
              <a:sym typeface="Arial"/>
            </a:endParaRPr>
          </a:p>
        </p:txBody>
      </p:sp>
      <p:sp>
        <p:nvSpPr>
          <p:cNvPr id="1051" name="Google Shape;1051;p74"/>
          <p:cNvSpPr txBox="1"/>
          <p:nvPr/>
        </p:nvSpPr>
        <p:spPr>
          <a:xfrm>
            <a:off x="1648176" y="1690688"/>
            <a:ext cx="8895643" cy="1908215"/>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Movilidad Saliente (Programa Delfín 2024): </a:t>
            </a:r>
            <a:endParaRPr/>
          </a:p>
          <a:p>
            <a:pPr marL="285750" marR="0" lvl="0" indent="-285750" algn="just" rtl="0">
              <a:spcBef>
                <a:spcPts val="0"/>
              </a:spcBef>
              <a:spcAft>
                <a:spcPts val="0"/>
              </a:spcAft>
              <a:buClr>
                <a:schemeClr val="dk1"/>
              </a:buClr>
              <a:buSzPts val="2000"/>
              <a:buFont typeface="Noto Sans Symbols"/>
              <a:buChar char="✔"/>
            </a:pPr>
            <a:r>
              <a:rPr lang="es-MX" sz="2000">
                <a:solidFill>
                  <a:schemeClr val="dk1"/>
                </a:solidFill>
                <a:latin typeface="Calibri"/>
                <a:ea typeface="Calibri"/>
                <a:cs typeface="Calibri"/>
                <a:sym typeface="Calibri"/>
              </a:rPr>
              <a:t>5 estudiantes en modalidad presencial </a:t>
            </a:r>
            <a:endParaRPr/>
          </a:p>
          <a:p>
            <a:pPr marL="285750" marR="0" lvl="0" indent="-285750" algn="just" rtl="0">
              <a:spcBef>
                <a:spcPts val="0"/>
              </a:spcBef>
              <a:spcAft>
                <a:spcPts val="0"/>
              </a:spcAft>
              <a:buClr>
                <a:schemeClr val="dk1"/>
              </a:buClr>
              <a:buSzPts val="2000"/>
              <a:buFont typeface="Noto Sans Symbols"/>
              <a:buChar char="✔"/>
            </a:pPr>
            <a:r>
              <a:rPr lang="es-MX" sz="2000">
                <a:solidFill>
                  <a:schemeClr val="dk1"/>
                </a:solidFill>
                <a:latin typeface="Calibri"/>
                <a:ea typeface="Calibri"/>
                <a:cs typeface="Calibri"/>
                <a:sym typeface="Calibri"/>
              </a:rPr>
              <a:t>5 estudiantes en modalidad virtual</a:t>
            </a:r>
            <a:endParaRPr/>
          </a:p>
          <a:p>
            <a:pPr marL="0" marR="0" lvl="0" indent="0" algn="just" rtl="0">
              <a:spcBef>
                <a:spcPts val="0"/>
              </a:spcBef>
              <a:spcAft>
                <a:spcPts val="0"/>
              </a:spcAft>
              <a:buNone/>
            </a:pPr>
            <a:endParaRPr sz="1800" b="1">
              <a:solidFill>
                <a:schemeClr val="dk1"/>
              </a:solidFill>
              <a:latin typeface="Calibri"/>
              <a:ea typeface="Calibri"/>
              <a:cs typeface="Calibri"/>
              <a:sym typeface="Calibri"/>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Movilidad Entrante: </a:t>
            </a:r>
            <a:endParaRPr/>
          </a:p>
          <a:p>
            <a:pPr marL="285750" marR="0" lvl="0" indent="-285750" algn="just" rtl="0">
              <a:spcBef>
                <a:spcPts val="0"/>
              </a:spcBef>
              <a:spcAft>
                <a:spcPts val="0"/>
              </a:spcAft>
              <a:buClr>
                <a:schemeClr val="dk1"/>
              </a:buClr>
              <a:buSzPts val="2000"/>
              <a:buFont typeface="Noto Sans Symbols"/>
              <a:buChar char="✔"/>
            </a:pPr>
            <a:r>
              <a:rPr lang="es-MX" sz="2000">
                <a:solidFill>
                  <a:schemeClr val="dk1"/>
                </a:solidFill>
                <a:latin typeface="Calibri"/>
                <a:ea typeface="Calibri"/>
                <a:cs typeface="Calibri"/>
                <a:sym typeface="Calibri"/>
              </a:rPr>
              <a:t>10 estudiantes participantes del Programa Delfín 2024</a:t>
            </a:r>
            <a:endParaRPr/>
          </a:p>
        </p:txBody>
      </p:sp>
      <p:pic>
        <p:nvPicPr>
          <p:cNvPr id="1052" name="Google Shape;1052;p74" descr="Actividades de investigación | UC3M"/>
          <p:cNvPicPr preferRelativeResize="0"/>
          <p:nvPr/>
        </p:nvPicPr>
        <p:blipFill rotWithShape="1">
          <a:blip r:embed="rId6">
            <a:alphaModFix/>
          </a:blip>
          <a:srcRect/>
          <a:stretch/>
        </p:blipFill>
        <p:spPr>
          <a:xfrm>
            <a:off x="4003713" y="3822691"/>
            <a:ext cx="4184567" cy="24530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58" name="Google Shape;1058;p75"/>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059" name="Google Shape;1059;p75"/>
          <p:cNvGrpSpPr/>
          <p:nvPr/>
        </p:nvGrpSpPr>
        <p:grpSpPr>
          <a:xfrm>
            <a:off x="11875990" y="246497"/>
            <a:ext cx="249159" cy="249159"/>
            <a:chOff x="11203403" y="118310"/>
            <a:chExt cx="802106" cy="802106"/>
          </a:xfrm>
        </p:grpSpPr>
        <p:sp>
          <p:nvSpPr>
            <p:cNvPr id="1060" name="Google Shape;1060;p7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61" name="Google Shape;1061;p75"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062" name="Google Shape;1062;p75"/>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MOVILIDAD DOCENTE</a:t>
            </a:r>
            <a:endParaRPr sz="2400" b="1">
              <a:solidFill>
                <a:schemeClr val="dk1"/>
              </a:solidFill>
              <a:latin typeface="Arial"/>
              <a:ea typeface="Arial"/>
              <a:cs typeface="Arial"/>
              <a:sym typeface="Arial"/>
            </a:endParaRPr>
          </a:p>
        </p:txBody>
      </p:sp>
      <p:sp>
        <p:nvSpPr>
          <p:cNvPr id="1063" name="Google Shape;1063;p75"/>
          <p:cNvSpPr txBox="1"/>
          <p:nvPr/>
        </p:nvSpPr>
        <p:spPr>
          <a:xfrm>
            <a:off x="1176160" y="2330798"/>
            <a:ext cx="5403144" cy="26776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chemeClr val="dk1"/>
                </a:solidFill>
                <a:latin typeface="Calibri"/>
                <a:ea typeface="Calibri"/>
                <a:cs typeface="Calibri"/>
                <a:sym typeface="Calibri"/>
              </a:rPr>
              <a:t>1 Docente participó de movilidad internacional</a:t>
            </a:r>
            <a:endParaRPr/>
          </a:p>
          <a:p>
            <a:pPr marL="0" marR="0" lvl="0" indent="0" algn="just" rtl="0">
              <a:spcBef>
                <a:spcPts val="0"/>
              </a:spcBef>
              <a:spcAft>
                <a:spcPts val="0"/>
              </a:spcAft>
              <a:buNone/>
            </a:pPr>
            <a:endParaRPr sz="2400">
              <a:solidFill>
                <a:schemeClr val="dk1"/>
              </a:solidFill>
              <a:latin typeface="Calibri"/>
              <a:ea typeface="Calibri"/>
              <a:cs typeface="Calibri"/>
              <a:sym typeface="Calibri"/>
            </a:endParaRPr>
          </a:p>
          <a:p>
            <a:pPr marL="0" marR="0" lvl="0" indent="0" algn="just" rtl="0">
              <a:spcBef>
                <a:spcPts val="0"/>
              </a:spcBef>
              <a:spcAft>
                <a:spcPts val="0"/>
              </a:spcAft>
              <a:buNone/>
            </a:pPr>
            <a:r>
              <a:rPr lang="es-MX" sz="2400">
                <a:solidFill>
                  <a:schemeClr val="dk1"/>
                </a:solidFill>
                <a:latin typeface="Calibri"/>
                <a:ea typeface="Calibri"/>
                <a:cs typeface="Calibri"/>
                <a:sym typeface="Calibri"/>
              </a:rPr>
              <a:t>Prof. David Alexander Cruz Arango asistió a la IV Cumbre Mundial "Educando para una vida de Calidad en el Mundo" en Ciudad de México (31 oct–2 nov, 2024).</a:t>
            </a:r>
            <a:endParaRPr/>
          </a:p>
        </p:txBody>
      </p:sp>
      <p:pic>
        <p:nvPicPr>
          <p:cNvPr id="1064" name="Google Shape;1064;p75"/>
          <p:cNvPicPr preferRelativeResize="0"/>
          <p:nvPr/>
        </p:nvPicPr>
        <p:blipFill rotWithShape="1">
          <a:blip r:embed="rId6">
            <a:alphaModFix/>
          </a:blip>
          <a:srcRect t="16400" b="15350"/>
          <a:stretch/>
        </p:blipFill>
        <p:spPr>
          <a:xfrm>
            <a:off x="7607300" y="1690688"/>
            <a:ext cx="3000019" cy="454996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70" name="Google Shape;1070;p76"/>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071" name="Google Shape;1071;p76"/>
          <p:cNvGrpSpPr/>
          <p:nvPr/>
        </p:nvGrpSpPr>
        <p:grpSpPr>
          <a:xfrm>
            <a:off x="11875990" y="246497"/>
            <a:ext cx="249159" cy="249159"/>
            <a:chOff x="11203403" y="118310"/>
            <a:chExt cx="802106" cy="802106"/>
          </a:xfrm>
        </p:grpSpPr>
        <p:sp>
          <p:nvSpPr>
            <p:cNvPr id="1072" name="Google Shape;1072;p76"/>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3" name="Google Shape;1073;p76"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074" name="Google Shape;1074;p76"/>
          <p:cNvSpPr txBox="1"/>
          <p:nvPr/>
        </p:nvSpPr>
        <p:spPr>
          <a:xfrm>
            <a:off x="3915831" y="559790"/>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PARTICIPACIÓN EN CONFERENCIAS Y EVENTOS INTERNACIONALES</a:t>
            </a:r>
            <a:endParaRPr/>
          </a:p>
        </p:txBody>
      </p:sp>
      <p:sp>
        <p:nvSpPr>
          <p:cNvPr id="1075" name="Google Shape;1075;p76"/>
          <p:cNvSpPr txBox="1"/>
          <p:nvPr/>
        </p:nvSpPr>
        <p:spPr>
          <a:xfrm>
            <a:off x="1326729" y="1549062"/>
            <a:ext cx="10515600" cy="2554545"/>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Conferencia “Lecciones de liderazgo para ser un profesional exitoso” (23 oct, 2024): Dr. José Germán Salinas Gamboa (Perú), Auditorio Omar Rayo.</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Clase virtual “Marketing Digital en Redes Sociales” (2024): Mg. Edgar Esaú Pérez Montes (México).</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IV Simposio Virtual Internacional (2024): Coorganizado con participación de más de 3 países.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Socialización de la experiencia Delfín (23 ago, 2024): Auditorio Desiderio Martínez.</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I Capítulo del Programa Delfín (7 nov, 2024): IV Encuentro Institucional de Semilleros de Investigación.</a:t>
            </a:r>
            <a:endParaRPr/>
          </a:p>
        </p:txBody>
      </p:sp>
      <p:pic>
        <p:nvPicPr>
          <p:cNvPr id="1076" name="Google Shape;1076;p76"/>
          <p:cNvPicPr preferRelativeResize="0"/>
          <p:nvPr/>
        </p:nvPicPr>
        <p:blipFill rotWithShape="1">
          <a:blip r:embed="rId6">
            <a:alphaModFix/>
          </a:blip>
          <a:srcRect/>
          <a:stretch/>
        </p:blipFill>
        <p:spPr>
          <a:xfrm>
            <a:off x="2630089" y="4103607"/>
            <a:ext cx="3135494" cy="2351620"/>
          </a:xfrm>
          <a:prstGeom prst="rect">
            <a:avLst/>
          </a:prstGeom>
          <a:noFill/>
          <a:ln>
            <a:noFill/>
          </a:ln>
        </p:spPr>
      </p:pic>
      <p:pic>
        <p:nvPicPr>
          <p:cNvPr id="1077" name="Google Shape;1077;p76"/>
          <p:cNvPicPr preferRelativeResize="0"/>
          <p:nvPr/>
        </p:nvPicPr>
        <p:blipFill rotWithShape="1">
          <a:blip r:embed="rId7">
            <a:alphaModFix/>
          </a:blip>
          <a:srcRect/>
          <a:stretch/>
        </p:blipFill>
        <p:spPr>
          <a:xfrm>
            <a:off x="7577594" y="4103607"/>
            <a:ext cx="2452941" cy="24529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83" name="Google Shape;1083;p77"/>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084" name="Google Shape;1084;p77"/>
          <p:cNvGrpSpPr/>
          <p:nvPr/>
        </p:nvGrpSpPr>
        <p:grpSpPr>
          <a:xfrm>
            <a:off x="11875990" y="246497"/>
            <a:ext cx="249159" cy="249159"/>
            <a:chOff x="11203403" y="118310"/>
            <a:chExt cx="802106" cy="802106"/>
          </a:xfrm>
        </p:grpSpPr>
        <p:sp>
          <p:nvSpPr>
            <p:cNvPr id="1085" name="Google Shape;1085;p7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86" name="Google Shape;1086;p7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087" name="Google Shape;1087;p77"/>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ALIANZAS ESTRATÉGICAS Y CONVENIOS</a:t>
            </a:r>
            <a:endParaRPr/>
          </a:p>
        </p:txBody>
      </p:sp>
      <p:sp>
        <p:nvSpPr>
          <p:cNvPr id="1088" name="Google Shape;1088;p77"/>
          <p:cNvSpPr txBox="1"/>
          <p:nvPr/>
        </p:nvSpPr>
        <p:spPr>
          <a:xfrm>
            <a:off x="1422398" y="1561640"/>
            <a:ext cx="8895643"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Convenios Internacionales:</a:t>
            </a:r>
            <a:endParaRPr/>
          </a:p>
          <a:p>
            <a:pPr marL="0" marR="0" lvl="0" indent="0" algn="just" rtl="0">
              <a:spcBef>
                <a:spcPts val="0"/>
              </a:spcBef>
              <a:spcAft>
                <a:spcPts val="0"/>
              </a:spcAft>
              <a:buNone/>
            </a:pPr>
            <a:r>
              <a:rPr lang="es-MX" sz="2000">
                <a:solidFill>
                  <a:schemeClr val="dk1"/>
                </a:solidFill>
                <a:latin typeface="Calibri"/>
                <a:ea typeface="Calibri"/>
                <a:cs typeface="Calibri"/>
                <a:sym typeface="Calibri"/>
              </a:rPr>
              <a:t>Firmado con Universidad Tecnológica de Bahía de Banderas, Nayarit, México (fortalecido con visita presencial).</a:t>
            </a:r>
            <a:endParaRPr/>
          </a:p>
          <a:p>
            <a:pPr marL="0" marR="0" lvl="0" indent="0" algn="just" rtl="0">
              <a:spcBef>
                <a:spcPts val="0"/>
              </a:spcBef>
              <a:spcAft>
                <a:spcPts val="0"/>
              </a:spcAft>
              <a:buNone/>
            </a:pPr>
            <a:r>
              <a:rPr lang="es-MX" sz="2000">
                <a:solidFill>
                  <a:schemeClr val="dk1"/>
                </a:solidFill>
                <a:latin typeface="Calibri"/>
                <a:ea typeface="Calibri"/>
                <a:cs typeface="Calibri"/>
                <a:sym typeface="Calibri"/>
              </a:rPr>
              <a:t>Convenios Nacionales:</a:t>
            </a:r>
            <a:endParaRPr/>
          </a:p>
          <a:p>
            <a:pPr marL="0" marR="0" lvl="0" indent="0" algn="just" rtl="0">
              <a:spcBef>
                <a:spcPts val="0"/>
              </a:spcBef>
              <a:spcAft>
                <a:spcPts val="0"/>
              </a:spcAft>
              <a:buNone/>
            </a:pPr>
            <a:r>
              <a:rPr lang="es-MX" sz="2000">
                <a:solidFill>
                  <a:schemeClr val="dk1"/>
                </a:solidFill>
                <a:latin typeface="Calibri"/>
                <a:ea typeface="Calibri"/>
                <a:cs typeface="Calibri"/>
                <a:sym typeface="Calibri"/>
              </a:rPr>
              <a:t>Operacionalizado con Universidad Santiago de Cali (personal administrativo en Especialización en Contratación Estatal).</a:t>
            </a:r>
            <a:endParaRPr/>
          </a:p>
        </p:txBody>
      </p:sp>
      <p:pic>
        <p:nvPicPr>
          <p:cNvPr id="1089" name="Google Shape;1089;p77"/>
          <p:cNvPicPr preferRelativeResize="0"/>
          <p:nvPr/>
        </p:nvPicPr>
        <p:blipFill rotWithShape="1">
          <a:blip r:embed="rId6">
            <a:alphaModFix/>
          </a:blip>
          <a:srcRect t="19288" b="24013"/>
          <a:stretch/>
        </p:blipFill>
        <p:spPr>
          <a:xfrm>
            <a:off x="2667294" y="3719834"/>
            <a:ext cx="6857411" cy="259206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95" name="Google Shape;1095;p78"/>
          <p:cNvPicPr preferRelativeResize="0">
            <a:picLocks noGrp="1"/>
          </p:cNvPicPr>
          <p:nvPr>
            <p:ph type="body" idx="1"/>
          </p:nvPr>
        </p:nvPicPr>
        <p:blipFill rotWithShape="1">
          <a:blip r:embed="rId3">
            <a:alphaModFix/>
          </a:blip>
          <a:srcRect/>
          <a:stretch/>
        </p:blipFill>
        <p:spPr>
          <a:xfrm>
            <a:off x="0" y="0"/>
            <a:ext cx="12191998" cy="6858000"/>
          </a:xfrm>
          <a:prstGeom prst="rect">
            <a:avLst/>
          </a:prstGeom>
          <a:noFill/>
          <a:ln>
            <a:noFill/>
          </a:ln>
        </p:spPr>
      </p:pic>
    </p:spTree>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01" name="Google Shape;1101;p79"/>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102" name="Google Shape;1102;p79"/>
          <p:cNvGrpSpPr/>
          <p:nvPr/>
        </p:nvGrpSpPr>
        <p:grpSpPr>
          <a:xfrm>
            <a:off x="11875990" y="246497"/>
            <a:ext cx="249159" cy="249159"/>
            <a:chOff x="11203403" y="118310"/>
            <a:chExt cx="802106" cy="802106"/>
          </a:xfrm>
        </p:grpSpPr>
        <p:sp>
          <p:nvSpPr>
            <p:cNvPr id="1103" name="Google Shape;1103;p79"/>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4" name="Google Shape;1104;p79"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105" name="Google Shape;1105;p79"/>
          <p:cNvSpPr txBox="1"/>
          <p:nvPr/>
        </p:nvSpPr>
        <p:spPr>
          <a:xfrm>
            <a:off x="2167464" y="866347"/>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GRUPOS DE INVESTIGACIÓN</a:t>
            </a:r>
            <a:endParaRPr/>
          </a:p>
        </p:txBody>
      </p:sp>
      <p:sp>
        <p:nvSpPr>
          <p:cNvPr id="1106" name="Google Shape;1106;p79"/>
          <p:cNvSpPr txBox="1"/>
          <p:nvPr/>
        </p:nvSpPr>
        <p:spPr>
          <a:xfrm>
            <a:off x="659416" y="1355597"/>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Interinstitucional</a:t>
            </a:r>
            <a:endParaRPr/>
          </a:p>
        </p:txBody>
      </p:sp>
      <p:sp>
        <p:nvSpPr>
          <p:cNvPr id="1107" name="Google Shape;1107;p79"/>
          <p:cNvSpPr txBox="1"/>
          <p:nvPr/>
        </p:nvSpPr>
        <p:spPr>
          <a:xfrm>
            <a:off x="838200" y="1830011"/>
            <a:ext cx="44421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“Communitas Sinergia” . Cooperación </a:t>
            </a:r>
            <a:endParaRPr/>
          </a:p>
        </p:txBody>
      </p:sp>
      <p:sp>
        <p:nvSpPr>
          <p:cNvPr id="1108" name="Google Shape;1108;p79"/>
          <p:cNvSpPr/>
          <p:nvPr/>
        </p:nvSpPr>
        <p:spPr>
          <a:xfrm>
            <a:off x="1570383" y="2842591"/>
            <a:ext cx="2623930" cy="7951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a:solidFill>
                  <a:schemeClr val="lt1"/>
                </a:solidFill>
                <a:latin typeface="Calibri"/>
                <a:ea typeface="Calibri"/>
                <a:cs typeface="Calibri"/>
                <a:sym typeface="Calibri"/>
              </a:rPr>
              <a:t>Nace de la mesa de investigación Surpacifico - ACIET</a:t>
            </a:r>
            <a:endParaRPr sz="1800">
              <a:solidFill>
                <a:schemeClr val="lt1"/>
              </a:solidFill>
              <a:latin typeface="Calibri"/>
              <a:ea typeface="Calibri"/>
              <a:cs typeface="Calibri"/>
              <a:sym typeface="Calibri"/>
            </a:endParaRPr>
          </a:p>
        </p:txBody>
      </p:sp>
      <p:sp>
        <p:nvSpPr>
          <p:cNvPr id="1109" name="Google Shape;1109;p79"/>
          <p:cNvSpPr/>
          <p:nvPr/>
        </p:nvSpPr>
        <p:spPr>
          <a:xfrm>
            <a:off x="1253064" y="3896139"/>
            <a:ext cx="914400" cy="9144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a:solidFill>
                  <a:schemeClr val="lt1"/>
                </a:solidFill>
                <a:latin typeface="Calibri"/>
                <a:ea typeface="Calibri"/>
                <a:cs typeface="Calibri"/>
                <a:sym typeface="Calibri"/>
              </a:rPr>
              <a:t>Año 2011</a:t>
            </a:r>
            <a:endParaRPr sz="1800">
              <a:solidFill>
                <a:schemeClr val="lt1"/>
              </a:solidFill>
              <a:latin typeface="Calibri"/>
              <a:ea typeface="Calibri"/>
              <a:cs typeface="Calibri"/>
              <a:sym typeface="Calibri"/>
            </a:endParaRPr>
          </a:p>
        </p:txBody>
      </p:sp>
      <p:sp>
        <p:nvSpPr>
          <p:cNvPr id="1110" name="Google Shape;1110;p79"/>
          <p:cNvSpPr/>
          <p:nvPr/>
        </p:nvSpPr>
        <p:spPr>
          <a:xfrm>
            <a:off x="2553623" y="3812600"/>
            <a:ext cx="2286000" cy="957729"/>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a:solidFill>
                  <a:schemeClr val="dk1"/>
                </a:solidFill>
                <a:latin typeface="Calibri"/>
                <a:ea typeface="Calibri"/>
                <a:cs typeface="Calibri"/>
                <a:sym typeface="Calibri"/>
              </a:rPr>
              <a:t>La producción en investigación</a:t>
            </a:r>
            <a:endParaRPr sz="1800">
              <a:solidFill>
                <a:schemeClr val="dk1"/>
              </a:solidFill>
              <a:latin typeface="Calibri"/>
              <a:ea typeface="Calibri"/>
              <a:cs typeface="Calibri"/>
              <a:sym typeface="Calibri"/>
            </a:endParaRPr>
          </a:p>
        </p:txBody>
      </p:sp>
      <p:sp>
        <p:nvSpPr>
          <p:cNvPr id="1111" name="Google Shape;1111;p79"/>
          <p:cNvSpPr/>
          <p:nvPr/>
        </p:nvSpPr>
        <p:spPr>
          <a:xfrm>
            <a:off x="1253064" y="5181600"/>
            <a:ext cx="2286000" cy="957729"/>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a:solidFill>
                  <a:schemeClr val="lt1"/>
                </a:solidFill>
                <a:latin typeface="Calibri"/>
                <a:ea typeface="Calibri"/>
                <a:cs typeface="Calibri"/>
                <a:sym typeface="Calibri"/>
              </a:rPr>
              <a:t>Como el resultado de esfuerzos interinstitucionales</a:t>
            </a:r>
            <a:endParaRPr sz="1800">
              <a:solidFill>
                <a:schemeClr val="lt1"/>
              </a:solidFill>
              <a:latin typeface="Calibri"/>
              <a:ea typeface="Calibri"/>
              <a:cs typeface="Calibri"/>
              <a:sym typeface="Calibri"/>
            </a:endParaRPr>
          </a:p>
        </p:txBody>
      </p:sp>
      <p:sp>
        <p:nvSpPr>
          <p:cNvPr id="1112" name="Google Shape;1112;p79"/>
          <p:cNvSpPr/>
          <p:nvPr/>
        </p:nvSpPr>
        <p:spPr>
          <a:xfrm>
            <a:off x="4193023" y="5335300"/>
            <a:ext cx="2286000" cy="957729"/>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a:solidFill>
                  <a:schemeClr val="lt1"/>
                </a:solidFill>
                <a:latin typeface="Calibri"/>
                <a:ea typeface="Calibri"/>
                <a:cs typeface="Calibri"/>
                <a:sym typeface="Calibri"/>
              </a:rPr>
              <a:t>Reconocido por MINCIENCIAS y categorizado en C</a:t>
            </a:r>
            <a:endParaRPr sz="1800">
              <a:solidFill>
                <a:schemeClr val="lt1"/>
              </a:solidFill>
              <a:latin typeface="Calibri"/>
              <a:ea typeface="Calibri"/>
              <a:cs typeface="Calibri"/>
              <a:sym typeface="Calibri"/>
            </a:endParaRPr>
          </a:p>
        </p:txBody>
      </p:sp>
      <p:sp>
        <p:nvSpPr>
          <p:cNvPr id="1113" name="Google Shape;1113;p79"/>
          <p:cNvSpPr/>
          <p:nvPr/>
        </p:nvSpPr>
        <p:spPr>
          <a:xfrm>
            <a:off x="202216" y="3201213"/>
            <a:ext cx="914400" cy="1222773"/>
          </a:xfrm>
          <a:prstGeom prst="curvedRightArrow">
            <a:avLst>
              <a:gd name="adj1" fmla="val 25000"/>
              <a:gd name="adj2" fmla="val 41600"/>
              <a:gd name="adj3" fmla="val 7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79"/>
          <p:cNvSpPr/>
          <p:nvPr/>
        </p:nvSpPr>
        <p:spPr>
          <a:xfrm>
            <a:off x="4878823" y="3123840"/>
            <a:ext cx="914400" cy="1325563"/>
          </a:xfrm>
          <a:prstGeom prst="curvedLeftArrow">
            <a:avLst>
              <a:gd name="adj1" fmla="val 25000"/>
              <a:gd name="adj2" fmla="val 5000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79"/>
          <p:cNvSpPr/>
          <p:nvPr/>
        </p:nvSpPr>
        <p:spPr>
          <a:xfrm>
            <a:off x="3662198" y="5689142"/>
            <a:ext cx="450578" cy="327246"/>
          </a:xfrm>
          <a:prstGeom prst="striped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6" name="Google Shape;1116;p79"/>
          <p:cNvSpPr/>
          <p:nvPr/>
        </p:nvSpPr>
        <p:spPr>
          <a:xfrm>
            <a:off x="2246244" y="4482534"/>
            <a:ext cx="228600" cy="606027"/>
          </a:xfrm>
          <a:prstGeom prst="curvedRightArrow">
            <a:avLst>
              <a:gd name="adj1" fmla="val 25000"/>
              <a:gd name="adj2" fmla="val 5000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17" name="Google Shape;1117;p79"/>
          <p:cNvSpPr txBox="1"/>
          <p:nvPr/>
        </p:nvSpPr>
        <p:spPr>
          <a:xfrm>
            <a:off x="6933584" y="2842591"/>
            <a:ext cx="475968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Arial"/>
                <a:ea typeface="Arial"/>
                <a:cs typeface="Arial"/>
                <a:sym typeface="Arial"/>
              </a:rPr>
              <a:t>Docentes:</a:t>
            </a:r>
            <a:endParaRPr/>
          </a:p>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Arial"/>
                <a:ea typeface="Arial"/>
                <a:cs typeface="Arial"/>
                <a:sym typeface="Arial"/>
              </a:rPr>
              <a:t>Elba Fiorella Gómez Cestagalli</a:t>
            </a:r>
            <a:endParaRPr sz="1800" b="1">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Arial"/>
                <a:ea typeface="Arial"/>
                <a:cs typeface="Arial"/>
                <a:sym typeface="Arial"/>
              </a:rPr>
              <a:t>Juan Carlos Marmolejo Victoria</a:t>
            </a:r>
            <a:endParaRPr/>
          </a:p>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Arial"/>
                <a:ea typeface="Arial"/>
                <a:cs typeface="Arial"/>
                <a:sym typeface="Arial"/>
              </a:rPr>
              <a:t>Martha Cecilia Sastoque</a:t>
            </a:r>
            <a:endParaRPr/>
          </a:p>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Arial"/>
                <a:ea typeface="Arial"/>
                <a:cs typeface="Arial"/>
                <a:sym typeface="Arial"/>
              </a:rPr>
              <a:t>Mariano García Corrales</a:t>
            </a:r>
            <a:endParaRPr/>
          </a:p>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Arial"/>
                <a:ea typeface="Arial"/>
                <a:cs typeface="Arial"/>
                <a:sym typeface="Arial"/>
              </a:rPr>
              <a:t>Diego Fernando Rodríguez Jaramillo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23" name="Google Shape;1123;p80"/>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124" name="Google Shape;1124;p80"/>
          <p:cNvGrpSpPr/>
          <p:nvPr/>
        </p:nvGrpSpPr>
        <p:grpSpPr>
          <a:xfrm>
            <a:off x="11875990" y="246497"/>
            <a:ext cx="249159" cy="249159"/>
            <a:chOff x="11203403" y="118310"/>
            <a:chExt cx="802106" cy="802106"/>
          </a:xfrm>
        </p:grpSpPr>
        <p:sp>
          <p:nvSpPr>
            <p:cNvPr id="1125" name="Google Shape;1125;p8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26" name="Google Shape;1126;p80"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127" name="Google Shape;1127;p80"/>
          <p:cNvSpPr txBox="1"/>
          <p:nvPr/>
        </p:nvSpPr>
        <p:spPr>
          <a:xfrm>
            <a:off x="2167464" y="869017"/>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SEMILLEROS DE INVESTIGACIÓN</a:t>
            </a:r>
            <a:endParaRPr/>
          </a:p>
        </p:txBody>
      </p:sp>
      <p:sp>
        <p:nvSpPr>
          <p:cNvPr id="1128" name="Google Shape;1128;p80"/>
          <p:cNvSpPr/>
          <p:nvPr/>
        </p:nvSpPr>
        <p:spPr>
          <a:xfrm>
            <a:off x="1880483" y="1866988"/>
            <a:ext cx="530578" cy="541867"/>
          </a:xfrm>
          <a:prstGeom prst="donut">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29" name="Google Shape;1129;p80"/>
          <p:cNvSpPr/>
          <p:nvPr/>
        </p:nvSpPr>
        <p:spPr>
          <a:xfrm>
            <a:off x="1880483" y="2521744"/>
            <a:ext cx="530578" cy="541867"/>
          </a:xfrm>
          <a:prstGeom prst="donut">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80"/>
          <p:cNvSpPr/>
          <p:nvPr/>
        </p:nvSpPr>
        <p:spPr>
          <a:xfrm>
            <a:off x="1880483" y="3788747"/>
            <a:ext cx="530578" cy="541867"/>
          </a:xfrm>
          <a:prstGeom prst="donut">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80"/>
          <p:cNvSpPr/>
          <p:nvPr/>
        </p:nvSpPr>
        <p:spPr>
          <a:xfrm>
            <a:off x="1880483" y="3158065"/>
            <a:ext cx="530578" cy="541867"/>
          </a:xfrm>
          <a:prstGeom prst="donut">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80"/>
          <p:cNvSpPr/>
          <p:nvPr/>
        </p:nvSpPr>
        <p:spPr>
          <a:xfrm>
            <a:off x="1880483" y="4449146"/>
            <a:ext cx="530578" cy="541867"/>
          </a:xfrm>
          <a:prstGeom prst="donut">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3" name="Google Shape;1133;p80"/>
          <p:cNvSpPr txBox="1"/>
          <p:nvPr/>
        </p:nvSpPr>
        <p:spPr>
          <a:xfrm>
            <a:off x="2145772" y="1953255"/>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SEMILLEROS 16</a:t>
            </a:r>
            <a:endParaRPr/>
          </a:p>
        </p:txBody>
      </p:sp>
      <p:sp>
        <p:nvSpPr>
          <p:cNvPr id="1134" name="Google Shape;1134;p80"/>
          <p:cNvSpPr txBox="1"/>
          <p:nvPr/>
        </p:nvSpPr>
        <p:spPr>
          <a:xfrm>
            <a:off x="2167464" y="2608011"/>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TUTORES 16</a:t>
            </a:r>
            <a:endParaRPr/>
          </a:p>
        </p:txBody>
      </p:sp>
      <p:sp>
        <p:nvSpPr>
          <p:cNvPr id="1135" name="Google Shape;1135;p80"/>
          <p:cNvSpPr txBox="1"/>
          <p:nvPr/>
        </p:nvSpPr>
        <p:spPr>
          <a:xfrm>
            <a:off x="2145772" y="3245514"/>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COTUTORES 15</a:t>
            </a:r>
            <a:endParaRPr/>
          </a:p>
        </p:txBody>
      </p:sp>
      <p:sp>
        <p:nvSpPr>
          <p:cNvPr id="1136" name="Google Shape;1136;p80"/>
          <p:cNvSpPr txBox="1"/>
          <p:nvPr/>
        </p:nvSpPr>
        <p:spPr>
          <a:xfrm>
            <a:off x="2167464" y="3875014"/>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ESTUDIANTES 142</a:t>
            </a:r>
            <a:endParaRPr/>
          </a:p>
        </p:txBody>
      </p:sp>
      <p:sp>
        <p:nvSpPr>
          <p:cNvPr id="1137" name="Google Shape;1137;p80"/>
          <p:cNvSpPr txBox="1"/>
          <p:nvPr/>
        </p:nvSpPr>
        <p:spPr>
          <a:xfrm>
            <a:off x="2167464" y="4530017"/>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SEDES 7</a:t>
            </a:r>
            <a:endParaRPr/>
          </a:p>
        </p:txBody>
      </p:sp>
      <p:sp>
        <p:nvSpPr>
          <p:cNvPr id="1138" name="Google Shape;1138;p80"/>
          <p:cNvSpPr txBox="1"/>
          <p:nvPr/>
        </p:nvSpPr>
        <p:spPr>
          <a:xfrm>
            <a:off x="2167464" y="5207031"/>
            <a:ext cx="333022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Roldanillo, Dagua, Cali, El Dovio, Versalles, Ginebra Y Guacarí</a:t>
            </a:r>
            <a:endParaRPr/>
          </a:p>
        </p:txBody>
      </p:sp>
      <p:pic>
        <p:nvPicPr>
          <p:cNvPr id="1139" name="Google Shape;1139;p80" descr="Tres Figuras, Silueta Azul De Personas, Icono De Vector Ilustraciones svg, vectoriales, clip art vectorizado libre de derechos. Image 117784797"/>
          <p:cNvPicPr preferRelativeResize="0"/>
          <p:nvPr/>
        </p:nvPicPr>
        <p:blipFill rotWithShape="1">
          <a:blip r:embed="rId6">
            <a:alphaModFix/>
          </a:blip>
          <a:srcRect/>
          <a:stretch/>
        </p:blipFill>
        <p:spPr>
          <a:xfrm>
            <a:off x="7341297" y="1580674"/>
            <a:ext cx="3696648" cy="3696648"/>
          </a:xfrm>
          <a:prstGeom prst="rect">
            <a:avLst/>
          </a:prstGeom>
          <a:noFill/>
          <a:ln>
            <a:noFill/>
          </a:ln>
        </p:spPr>
      </p:pic>
      <p:sp>
        <p:nvSpPr>
          <p:cNvPr id="1140" name="Google Shape;1140;p80"/>
          <p:cNvSpPr/>
          <p:nvPr/>
        </p:nvSpPr>
        <p:spPr>
          <a:xfrm>
            <a:off x="8929189" y="5315641"/>
            <a:ext cx="520861" cy="377034"/>
          </a:xfrm>
          <a:prstGeom prst="upArrow">
            <a:avLst>
              <a:gd name="adj1" fmla="val 50000"/>
              <a:gd name="adj2" fmla="val 50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1" name="Google Shape;1141;p80"/>
          <p:cNvSpPr txBox="1"/>
          <p:nvPr/>
        </p:nvSpPr>
        <p:spPr>
          <a:xfrm>
            <a:off x="8774519" y="5730994"/>
            <a:ext cx="830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292%</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22" name="Google Shape;222;p8"/>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223" name="Google Shape;223;p8"/>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224" name="Google Shape;224;p8"/>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225" name="Google Shape;225;p8"/>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226" name="Google Shape;226;p8"/>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227" name="Google Shape;227;p8"/>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228" name="Google Shape;228;p8"/>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229" name="Google Shape;229;p8">
            <a:hlinkClick r:id="rId11" action="ppaction://hlinksldjump"/>
          </p:cNvPr>
          <p:cNvPicPr preferRelativeResize="0"/>
          <p:nvPr/>
        </p:nvPicPr>
        <p:blipFill rotWithShape="1">
          <a:blip r:embed="rId5">
            <a:alphaModFix/>
          </a:blip>
          <a:srcRect t="22121" r="4425" b="21829"/>
          <a:stretch/>
        </p:blipFill>
        <p:spPr>
          <a:xfrm>
            <a:off x="-517233" y="4874648"/>
            <a:ext cx="3542027" cy="590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30" name="Google Shape;230;p8">
            <a:hlinkClick r:id="rId12" action="ppaction://hlinksldjump"/>
          </p:cNvPr>
          <p:cNvPicPr preferRelativeResize="0"/>
          <p:nvPr/>
        </p:nvPicPr>
        <p:blipFill rotWithShape="1">
          <a:blip r:embed="rId13">
            <a:alphaModFix/>
          </a:blip>
          <a:srcRect t="26089" b="17204"/>
          <a:stretch/>
        </p:blipFill>
        <p:spPr>
          <a:xfrm>
            <a:off x="-266444" y="649705"/>
            <a:ext cx="2130227" cy="334804"/>
          </a:xfrm>
          <a:prstGeom prst="rect">
            <a:avLst/>
          </a:prstGeom>
          <a:noFill/>
          <a:ln>
            <a:noFill/>
          </a:ln>
        </p:spPr>
      </p:pic>
      <p:pic>
        <p:nvPicPr>
          <p:cNvPr id="231" name="Google Shape;231;p8"/>
          <p:cNvPicPr preferRelativeResize="0"/>
          <p:nvPr/>
        </p:nvPicPr>
        <p:blipFill rotWithShape="1">
          <a:blip r:embed="rId14">
            <a:alphaModFix/>
          </a:blip>
          <a:srcRect t="26987" b="22750"/>
          <a:stretch/>
        </p:blipFill>
        <p:spPr>
          <a:xfrm>
            <a:off x="7936091" y="5061321"/>
            <a:ext cx="4459913" cy="296742"/>
          </a:xfrm>
          <a:prstGeom prst="rect">
            <a:avLst/>
          </a:prstGeom>
          <a:noFill/>
          <a:ln>
            <a:noFill/>
          </a:ln>
        </p:spPr>
      </p:pic>
      <p:pic>
        <p:nvPicPr>
          <p:cNvPr id="232" name="Google Shape;232;p8"/>
          <p:cNvPicPr preferRelativeResize="0"/>
          <p:nvPr/>
        </p:nvPicPr>
        <p:blipFill rotWithShape="1">
          <a:blip r:embed="rId15">
            <a:alphaModFix/>
          </a:blip>
          <a:srcRect t="22072" b="23984"/>
          <a:stretch/>
        </p:blipFill>
        <p:spPr>
          <a:xfrm>
            <a:off x="10260936" y="4162926"/>
            <a:ext cx="2092156" cy="318486"/>
          </a:xfrm>
          <a:prstGeom prst="rect">
            <a:avLst/>
          </a:prstGeom>
          <a:noFill/>
          <a:ln>
            <a:noFill/>
          </a:ln>
        </p:spPr>
      </p:pic>
      <p:pic>
        <p:nvPicPr>
          <p:cNvPr id="233" name="Google Shape;233;p8"/>
          <p:cNvPicPr preferRelativeResize="0"/>
          <p:nvPr/>
        </p:nvPicPr>
        <p:blipFill rotWithShape="1">
          <a:blip r:embed="rId16">
            <a:alphaModFix/>
          </a:blip>
          <a:srcRect t="23291" b="22765"/>
          <a:stretch/>
        </p:blipFill>
        <p:spPr>
          <a:xfrm>
            <a:off x="10209732" y="3231602"/>
            <a:ext cx="2162141" cy="318486"/>
          </a:xfrm>
          <a:prstGeom prst="rect">
            <a:avLst/>
          </a:prstGeom>
          <a:noFill/>
          <a:ln>
            <a:noFill/>
          </a:ln>
        </p:spPr>
      </p:pic>
      <p:pic>
        <p:nvPicPr>
          <p:cNvPr id="234" name="Google Shape;234;p8"/>
          <p:cNvPicPr preferRelativeResize="0"/>
          <p:nvPr/>
        </p:nvPicPr>
        <p:blipFill rotWithShape="1">
          <a:blip r:embed="rId17">
            <a:alphaModFix/>
          </a:blip>
          <a:srcRect t="16872" b="15551"/>
          <a:stretch/>
        </p:blipFill>
        <p:spPr>
          <a:xfrm>
            <a:off x="9458459" y="585537"/>
            <a:ext cx="2868228" cy="398972"/>
          </a:xfrm>
          <a:prstGeom prst="rect">
            <a:avLst/>
          </a:prstGeom>
          <a:noFill/>
          <a:ln>
            <a:noFill/>
          </a:ln>
        </p:spPr>
      </p:pic>
      <p:pic>
        <p:nvPicPr>
          <p:cNvPr id="235" name="Google Shape;235;p8"/>
          <p:cNvPicPr preferRelativeResize="0"/>
          <p:nvPr/>
        </p:nvPicPr>
        <p:blipFill rotWithShape="1">
          <a:blip r:embed="rId18">
            <a:alphaModFix/>
          </a:blip>
          <a:srcRect t="23561" b="19731"/>
          <a:stretch/>
        </p:blipFill>
        <p:spPr>
          <a:xfrm>
            <a:off x="9065031" y="1499936"/>
            <a:ext cx="3330973" cy="334804"/>
          </a:xfrm>
          <a:prstGeom prst="rect">
            <a:avLst/>
          </a:prstGeom>
          <a:noFill/>
          <a:ln>
            <a:noFill/>
          </a:ln>
        </p:spPr>
      </p:pic>
      <p:pic>
        <p:nvPicPr>
          <p:cNvPr id="236" name="Google Shape;236;p8"/>
          <p:cNvPicPr preferRelativeResize="0"/>
          <p:nvPr/>
        </p:nvPicPr>
        <p:blipFill rotWithShape="1">
          <a:blip r:embed="rId19">
            <a:alphaModFix/>
          </a:blip>
          <a:srcRect t="25484" b="17807"/>
          <a:stretch/>
        </p:blipFill>
        <p:spPr>
          <a:xfrm>
            <a:off x="9764108" y="2398019"/>
            <a:ext cx="2588984" cy="334804"/>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47" name="Google Shape;1147;p81"/>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148" name="Google Shape;1148;p81"/>
          <p:cNvGrpSpPr/>
          <p:nvPr/>
        </p:nvGrpSpPr>
        <p:grpSpPr>
          <a:xfrm>
            <a:off x="11875990" y="246497"/>
            <a:ext cx="249159" cy="249159"/>
            <a:chOff x="11203403" y="118310"/>
            <a:chExt cx="802106" cy="802106"/>
          </a:xfrm>
        </p:grpSpPr>
        <p:sp>
          <p:nvSpPr>
            <p:cNvPr id="1149" name="Google Shape;1149;p8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0" name="Google Shape;1150;p8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151" name="Google Shape;1151;p81"/>
          <p:cNvSpPr txBox="1"/>
          <p:nvPr/>
        </p:nvSpPr>
        <p:spPr>
          <a:xfrm>
            <a:off x="2167464" y="1005235"/>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IV ENCUENTRO INSTITUCIONAL DE SEMILLEROS DE INVESTIGACIÓN</a:t>
            </a:r>
            <a:endParaRPr/>
          </a:p>
        </p:txBody>
      </p:sp>
      <p:graphicFrame>
        <p:nvGraphicFramePr>
          <p:cNvPr id="1152" name="Google Shape;1152;p81"/>
          <p:cNvGraphicFramePr/>
          <p:nvPr/>
        </p:nvGraphicFramePr>
        <p:xfrm>
          <a:off x="707985" y="242779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153" name="Google Shape;1153;p81"/>
          <p:cNvSpPr/>
          <p:nvPr/>
        </p:nvSpPr>
        <p:spPr>
          <a:xfrm>
            <a:off x="5636871" y="3428999"/>
            <a:ext cx="729205" cy="49481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4" name="Google Shape;1154;p81"/>
          <p:cNvSpPr/>
          <p:nvPr/>
        </p:nvSpPr>
        <p:spPr>
          <a:xfrm>
            <a:off x="8863313" y="3428998"/>
            <a:ext cx="729205" cy="49481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5" name="Google Shape;1155;p81"/>
          <p:cNvSpPr txBox="1"/>
          <p:nvPr/>
        </p:nvSpPr>
        <p:spPr>
          <a:xfrm>
            <a:off x="5896920" y="3109523"/>
            <a:ext cx="333022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chemeClr val="dk1"/>
                </a:solidFill>
                <a:latin typeface="Arial"/>
                <a:ea typeface="Arial"/>
                <a:cs typeface="Arial"/>
                <a:sym typeface="Arial"/>
              </a:rPr>
              <a:t>Primeros lugares de:</a:t>
            </a:r>
            <a:endParaRPr/>
          </a:p>
          <a:p>
            <a:pPr marL="0" marR="0" lvl="0" indent="0" algn="ctr" rtl="0">
              <a:spcBef>
                <a:spcPts val="0"/>
              </a:spcBef>
              <a:spcAft>
                <a:spcPts val="0"/>
              </a:spcAft>
              <a:buNone/>
            </a:pPr>
            <a:r>
              <a:rPr lang="es-MX" sz="1800">
                <a:solidFill>
                  <a:schemeClr val="dk1"/>
                </a:solidFill>
                <a:latin typeface="Arial"/>
                <a:ea typeface="Arial"/>
                <a:cs typeface="Arial"/>
                <a:sym typeface="Arial"/>
              </a:rPr>
              <a:t>Poster</a:t>
            </a:r>
            <a:endParaRPr/>
          </a:p>
          <a:p>
            <a:pPr marL="0" marR="0" lvl="0" indent="0" algn="ctr" rtl="0">
              <a:spcBef>
                <a:spcPts val="0"/>
              </a:spcBef>
              <a:spcAft>
                <a:spcPts val="0"/>
              </a:spcAft>
              <a:buNone/>
            </a:pPr>
            <a:r>
              <a:rPr lang="es-MX" sz="1800">
                <a:solidFill>
                  <a:schemeClr val="dk1"/>
                </a:solidFill>
                <a:latin typeface="Arial"/>
                <a:ea typeface="Arial"/>
                <a:cs typeface="Arial"/>
                <a:sym typeface="Arial"/>
              </a:rPr>
              <a:t>Proyecto en proceso</a:t>
            </a:r>
            <a:endParaRPr/>
          </a:p>
          <a:p>
            <a:pPr marL="0" marR="0" lvl="0" indent="0" algn="ctr" rtl="0">
              <a:spcBef>
                <a:spcPts val="0"/>
              </a:spcBef>
              <a:spcAft>
                <a:spcPts val="0"/>
              </a:spcAft>
              <a:buNone/>
            </a:pPr>
            <a:r>
              <a:rPr lang="es-MX" sz="1800">
                <a:solidFill>
                  <a:schemeClr val="dk1"/>
                </a:solidFill>
                <a:latin typeface="Arial"/>
                <a:ea typeface="Arial"/>
                <a:cs typeface="Arial"/>
                <a:sym typeface="Arial"/>
              </a:rPr>
              <a:t>Proyecto interno</a:t>
            </a:r>
            <a:endParaRPr/>
          </a:p>
        </p:txBody>
      </p:sp>
      <p:pic>
        <p:nvPicPr>
          <p:cNvPr id="1156" name="Google Shape;1156;p81" descr="Univalle presenta sus investigaciones en RREDSI 2021 - Universidad del  Valle / Cali, Colombia"/>
          <p:cNvPicPr preferRelativeResize="0"/>
          <p:nvPr/>
        </p:nvPicPr>
        <p:blipFill rotWithShape="1">
          <a:blip r:embed="rId7">
            <a:alphaModFix/>
          </a:blip>
          <a:srcRect/>
          <a:stretch/>
        </p:blipFill>
        <p:spPr>
          <a:xfrm>
            <a:off x="9844081" y="2690605"/>
            <a:ext cx="2004260" cy="1200329"/>
          </a:xfrm>
          <a:prstGeom prst="rect">
            <a:avLst/>
          </a:prstGeom>
          <a:noFill/>
          <a:ln>
            <a:noFill/>
          </a:ln>
        </p:spPr>
      </p:pic>
      <p:pic>
        <p:nvPicPr>
          <p:cNvPr id="1157" name="Google Shape;1157;p81" descr="Aciet Aciet"/>
          <p:cNvPicPr preferRelativeResize="0"/>
          <p:nvPr/>
        </p:nvPicPr>
        <p:blipFill rotWithShape="1">
          <a:blip r:embed="rId8">
            <a:alphaModFix/>
          </a:blip>
          <a:srcRect/>
          <a:stretch/>
        </p:blipFill>
        <p:spPr>
          <a:xfrm>
            <a:off x="10271435" y="3796671"/>
            <a:ext cx="1145122" cy="114512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63" name="Google Shape;1163;p82"/>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164" name="Google Shape;1164;p82"/>
          <p:cNvGrpSpPr/>
          <p:nvPr/>
        </p:nvGrpSpPr>
        <p:grpSpPr>
          <a:xfrm>
            <a:off x="11875990" y="246497"/>
            <a:ext cx="249159" cy="249159"/>
            <a:chOff x="11203403" y="118310"/>
            <a:chExt cx="802106" cy="802106"/>
          </a:xfrm>
        </p:grpSpPr>
        <p:sp>
          <p:nvSpPr>
            <p:cNvPr id="1165" name="Google Shape;1165;p82"/>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6" name="Google Shape;1166;p82"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graphicFrame>
        <p:nvGraphicFramePr>
          <p:cNvPr id="1167" name="Google Shape;1167;p82"/>
          <p:cNvGraphicFramePr/>
          <p:nvPr/>
        </p:nvGraphicFramePr>
        <p:xfrm>
          <a:off x="696410" y="2543537"/>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168" name="Google Shape;1168;p82"/>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PROYECTOS DE INVESTIGACIÓN</a:t>
            </a:r>
            <a:endParaRPr/>
          </a:p>
        </p:txBody>
      </p:sp>
      <p:sp>
        <p:nvSpPr>
          <p:cNvPr id="1169" name="Google Shape;1169;p82"/>
          <p:cNvSpPr txBox="1"/>
          <p:nvPr/>
        </p:nvSpPr>
        <p:spPr>
          <a:xfrm>
            <a:off x="5499822" y="2619771"/>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INTERNOS</a:t>
            </a:r>
            <a:endParaRPr/>
          </a:p>
        </p:txBody>
      </p:sp>
      <p:sp>
        <p:nvSpPr>
          <p:cNvPr id="1170" name="Google Shape;1170;p82"/>
          <p:cNvSpPr txBox="1"/>
          <p:nvPr/>
        </p:nvSpPr>
        <p:spPr>
          <a:xfrm>
            <a:off x="8991326" y="2603283"/>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EXTERNOS</a:t>
            </a:r>
            <a:endParaRPr/>
          </a:p>
        </p:txBody>
      </p:sp>
      <p:sp>
        <p:nvSpPr>
          <p:cNvPr id="1171" name="Google Shape;1171;p82"/>
          <p:cNvSpPr txBox="1"/>
          <p:nvPr/>
        </p:nvSpPr>
        <p:spPr>
          <a:xfrm>
            <a:off x="5499822" y="2893316"/>
            <a:ext cx="333022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400" b="1" cap="none">
                <a:solidFill>
                  <a:schemeClr val="dk1"/>
                </a:solidFill>
                <a:latin typeface="Arial"/>
                <a:ea typeface="Arial"/>
                <a:cs typeface="Arial"/>
                <a:sym typeface="Arial"/>
              </a:rPr>
              <a:t>9</a:t>
            </a:r>
            <a:endParaRPr/>
          </a:p>
        </p:txBody>
      </p:sp>
      <p:sp>
        <p:nvSpPr>
          <p:cNvPr id="1172" name="Google Shape;1172;p82"/>
          <p:cNvSpPr txBox="1"/>
          <p:nvPr/>
        </p:nvSpPr>
        <p:spPr>
          <a:xfrm>
            <a:off x="5499822" y="3699067"/>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3 FINALIZADOS</a:t>
            </a:r>
            <a:endParaRPr/>
          </a:p>
        </p:txBody>
      </p:sp>
      <p:sp>
        <p:nvSpPr>
          <p:cNvPr id="1173" name="Google Shape;1173;p82"/>
          <p:cNvSpPr txBox="1"/>
          <p:nvPr/>
        </p:nvSpPr>
        <p:spPr>
          <a:xfrm>
            <a:off x="9023052" y="2861439"/>
            <a:ext cx="333022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400" b="1" cap="none">
                <a:solidFill>
                  <a:schemeClr val="dk1"/>
                </a:solidFill>
                <a:latin typeface="Arial"/>
                <a:ea typeface="Arial"/>
                <a:cs typeface="Arial"/>
                <a:sym typeface="Arial"/>
              </a:rPr>
              <a:t>7</a:t>
            </a:r>
            <a:endParaRPr/>
          </a:p>
        </p:txBody>
      </p:sp>
      <p:sp>
        <p:nvSpPr>
          <p:cNvPr id="1174" name="Google Shape;1174;p82"/>
          <p:cNvSpPr txBox="1"/>
          <p:nvPr/>
        </p:nvSpPr>
        <p:spPr>
          <a:xfrm>
            <a:off x="5499822" y="4282152"/>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3 EN EJECUCIÓN</a:t>
            </a:r>
            <a:endParaRPr/>
          </a:p>
        </p:txBody>
      </p:sp>
      <p:sp>
        <p:nvSpPr>
          <p:cNvPr id="1175" name="Google Shape;1175;p82"/>
          <p:cNvSpPr txBox="1"/>
          <p:nvPr/>
        </p:nvSpPr>
        <p:spPr>
          <a:xfrm>
            <a:off x="5499822" y="4900645"/>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3 EN CONTRATACIÓN</a:t>
            </a:r>
            <a:endParaRPr/>
          </a:p>
        </p:txBody>
      </p:sp>
      <p:sp>
        <p:nvSpPr>
          <p:cNvPr id="1176" name="Google Shape;1176;p82"/>
          <p:cNvSpPr txBox="1"/>
          <p:nvPr/>
        </p:nvSpPr>
        <p:spPr>
          <a:xfrm>
            <a:off x="8931908" y="3688751"/>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2 FINALIZADOS</a:t>
            </a:r>
            <a:endParaRPr/>
          </a:p>
        </p:txBody>
      </p:sp>
      <p:sp>
        <p:nvSpPr>
          <p:cNvPr id="1177" name="Google Shape;1177;p82"/>
          <p:cNvSpPr txBox="1"/>
          <p:nvPr/>
        </p:nvSpPr>
        <p:spPr>
          <a:xfrm>
            <a:off x="8931908" y="4276749"/>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2 EN EJECUCIÓN</a:t>
            </a:r>
            <a:endParaRPr/>
          </a:p>
        </p:txBody>
      </p:sp>
      <p:sp>
        <p:nvSpPr>
          <p:cNvPr id="1178" name="Google Shape;1178;p82"/>
          <p:cNvSpPr txBox="1"/>
          <p:nvPr/>
        </p:nvSpPr>
        <p:spPr>
          <a:xfrm>
            <a:off x="8931908" y="4861005"/>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3 EN EVALUACIÓN </a:t>
            </a:r>
            <a:endParaRPr/>
          </a:p>
        </p:txBody>
      </p:sp>
      <p:sp>
        <p:nvSpPr>
          <p:cNvPr id="1179" name="Google Shape;1179;p82"/>
          <p:cNvSpPr txBox="1"/>
          <p:nvPr/>
        </p:nvSpPr>
        <p:spPr>
          <a:xfrm>
            <a:off x="8921476" y="5460337"/>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1 NO ELEGIDO</a:t>
            </a:r>
            <a:endParaRPr/>
          </a:p>
        </p:txBody>
      </p:sp>
      <p:pic>
        <p:nvPicPr>
          <p:cNvPr id="1180" name="Google Shape;1180;p82" descr="244.100+ Símbolo De Visto Bueno Fotografías de stock, fotos ..."/>
          <p:cNvPicPr preferRelativeResize="0"/>
          <p:nvPr/>
        </p:nvPicPr>
        <p:blipFill rotWithShape="1">
          <a:blip r:embed="rId7">
            <a:alphaModFix/>
          </a:blip>
          <a:srcRect/>
          <a:stretch/>
        </p:blipFill>
        <p:spPr>
          <a:xfrm>
            <a:off x="8539069" y="3374245"/>
            <a:ext cx="904513" cy="904513"/>
          </a:xfrm>
          <a:prstGeom prst="rect">
            <a:avLst/>
          </a:prstGeom>
          <a:noFill/>
          <a:ln>
            <a:noFill/>
          </a:ln>
        </p:spPr>
      </p:pic>
      <p:sp>
        <p:nvSpPr>
          <p:cNvPr id="1181" name="Google Shape;1181;p82"/>
          <p:cNvSpPr/>
          <p:nvPr/>
        </p:nvSpPr>
        <p:spPr>
          <a:xfrm>
            <a:off x="8654196" y="5330529"/>
            <a:ext cx="664191" cy="686406"/>
          </a:xfrm>
          <a:prstGeom prst="mathMultiply">
            <a:avLst>
              <a:gd name="adj1" fmla="val 2352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2" name="Google Shape;1182;p82" descr="Beneficios Tributarios en CTeI: Crédito Fiscal por inversiones en Ciencia, Tecnología e Innovación."/>
          <p:cNvPicPr preferRelativeResize="0"/>
          <p:nvPr/>
        </p:nvPicPr>
        <p:blipFill rotWithShape="1">
          <a:blip r:embed="rId8">
            <a:alphaModFix/>
          </a:blip>
          <a:srcRect t="11415" r="6712" b="7712"/>
          <a:stretch/>
        </p:blipFill>
        <p:spPr>
          <a:xfrm>
            <a:off x="8527662" y="4120829"/>
            <a:ext cx="734324" cy="636608"/>
          </a:xfrm>
          <a:prstGeom prst="rect">
            <a:avLst/>
          </a:prstGeom>
          <a:noFill/>
          <a:ln>
            <a:noFill/>
          </a:ln>
        </p:spPr>
      </p:pic>
      <p:pic>
        <p:nvPicPr>
          <p:cNvPr id="1183" name="Google Shape;1183;p82" descr="Estilo del icono de la entrevista de diseño vectorial | Vector Premium"/>
          <p:cNvPicPr preferRelativeResize="0"/>
          <p:nvPr/>
        </p:nvPicPr>
        <p:blipFill rotWithShape="1">
          <a:blip r:embed="rId9">
            <a:alphaModFix/>
          </a:blip>
          <a:srcRect/>
          <a:stretch/>
        </p:blipFill>
        <p:spPr>
          <a:xfrm>
            <a:off x="8595637" y="4762625"/>
            <a:ext cx="664191" cy="66419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89" name="Google Shape;1189;p83"/>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190" name="Google Shape;1190;p83"/>
          <p:cNvGrpSpPr/>
          <p:nvPr/>
        </p:nvGrpSpPr>
        <p:grpSpPr>
          <a:xfrm>
            <a:off x="11875990" y="246497"/>
            <a:ext cx="249159" cy="249159"/>
            <a:chOff x="11203403" y="118310"/>
            <a:chExt cx="802106" cy="802106"/>
          </a:xfrm>
        </p:grpSpPr>
        <p:sp>
          <p:nvSpPr>
            <p:cNvPr id="1191" name="Google Shape;1191;p83"/>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92" name="Google Shape;1192;p83"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193" name="Google Shape;1193;p83"/>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CONVENIOS ESPECÍFICOS DE INVESTIGACIÓN</a:t>
            </a:r>
            <a:endParaRPr/>
          </a:p>
        </p:txBody>
      </p:sp>
      <p:sp>
        <p:nvSpPr>
          <p:cNvPr id="1194" name="Google Shape;1194;p83"/>
          <p:cNvSpPr/>
          <p:nvPr/>
        </p:nvSpPr>
        <p:spPr>
          <a:xfrm>
            <a:off x="2542073" y="1866987"/>
            <a:ext cx="1686806" cy="1562012"/>
          </a:xfrm>
          <a:prstGeom prst="donut">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95" name="Google Shape;1195;p83"/>
          <p:cNvSpPr/>
          <p:nvPr/>
        </p:nvSpPr>
        <p:spPr>
          <a:xfrm>
            <a:off x="7119720" y="1860858"/>
            <a:ext cx="1686806" cy="1562012"/>
          </a:xfrm>
          <a:prstGeom prst="donut">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96" name="Google Shape;1196;p83"/>
          <p:cNvSpPr txBox="1"/>
          <p:nvPr/>
        </p:nvSpPr>
        <p:spPr>
          <a:xfrm>
            <a:off x="2842541" y="2257143"/>
            <a:ext cx="108587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400" b="1" cap="none">
                <a:solidFill>
                  <a:schemeClr val="dk1"/>
                </a:solidFill>
                <a:latin typeface="Arial"/>
                <a:ea typeface="Arial"/>
                <a:cs typeface="Arial"/>
                <a:sym typeface="Arial"/>
              </a:rPr>
              <a:t>6</a:t>
            </a:r>
            <a:endParaRPr/>
          </a:p>
        </p:txBody>
      </p:sp>
      <p:sp>
        <p:nvSpPr>
          <p:cNvPr id="1197" name="Google Shape;1197;p83"/>
          <p:cNvSpPr txBox="1"/>
          <p:nvPr/>
        </p:nvSpPr>
        <p:spPr>
          <a:xfrm>
            <a:off x="7420188" y="2240912"/>
            <a:ext cx="108587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400" b="1" cap="none">
                <a:solidFill>
                  <a:schemeClr val="dk1"/>
                </a:solidFill>
                <a:latin typeface="Arial"/>
                <a:ea typeface="Arial"/>
                <a:cs typeface="Arial"/>
                <a:sym typeface="Arial"/>
              </a:rPr>
              <a:t>5</a:t>
            </a:r>
            <a:endParaRPr/>
          </a:p>
        </p:txBody>
      </p:sp>
      <p:sp>
        <p:nvSpPr>
          <p:cNvPr id="1198" name="Google Shape;1198;p83"/>
          <p:cNvSpPr/>
          <p:nvPr/>
        </p:nvSpPr>
        <p:spPr>
          <a:xfrm>
            <a:off x="5351527" y="2735139"/>
            <a:ext cx="1140178" cy="6283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9" name="Google Shape;1199;p83"/>
          <p:cNvSpPr/>
          <p:nvPr/>
        </p:nvSpPr>
        <p:spPr>
          <a:xfrm rot="10800000">
            <a:off x="5104210" y="2055814"/>
            <a:ext cx="1140178" cy="628397"/>
          </a:xfrm>
          <a:prstGeom prst="rightArrow">
            <a:avLst>
              <a:gd name="adj1" fmla="val 50000"/>
              <a:gd name="adj2"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0" name="Google Shape;1200;p83"/>
          <p:cNvSpPr txBox="1"/>
          <p:nvPr/>
        </p:nvSpPr>
        <p:spPr>
          <a:xfrm>
            <a:off x="1720363" y="3735145"/>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ORGANIZACIONES</a:t>
            </a:r>
            <a:endParaRPr/>
          </a:p>
        </p:txBody>
      </p:sp>
      <p:sp>
        <p:nvSpPr>
          <p:cNvPr id="1201" name="Google Shape;1201;p83"/>
          <p:cNvSpPr txBox="1"/>
          <p:nvPr/>
        </p:nvSpPr>
        <p:spPr>
          <a:xfrm>
            <a:off x="6298010" y="3735145"/>
            <a:ext cx="33302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cap="none">
                <a:solidFill>
                  <a:schemeClr val="dk1"/>
                </a:solidFill>
                <a:latin typeface="Arial"/>
                <a:ea typeface="Arial"/>
                <a:cs typeface="Arial"/>
                <a:sym typeface="Arial"/>
              </a:rPr>
              <a:t>REDES</a:t>
            </a:r>
            <a:endParaRPr/>
          </a:p>
        </p:txBody>
      </p:sp>
      <p:pic>
        <p:nvPicPr>
          <p:cNvPr id="1202" name="Google Shape;1202;p83" descr="Universidad del Quindío"/>
          <p:cNvPicPr preferRelativeResize="0"/>
          <p:nvPr/>
        </p:nvPicPr>
        <p:blipFill rotWithShape="1">
          <a:blip r:embed="rId6">
            <a:alphaModFix/>
          </a:blip>
          <a:srcRect/>
          <a:stretch/>
        </p:blipFill>
        <p:spPr>
          <a:xfrm>
            <a:off x="1348404" y="4502733"/>
            <a:ext cx="897233" cy="1118550"/>
          </a:xfrm>
          <a:prstGeom prst="rect">
            <a:avLst/>
          </a:prstGeom>
          <a:noFill/>
          <a:ln>
            <a:noFill/>
          </a:ln>
        </p:spPr>
      </p:pic>
      <p:pic>
        <p:nvPicPr>
          <p:cNvPr id="1203" name="Google Shape;1203;p83" descr="Agrofercol - Agru | Croper"/>
          <p:cNvPicPr preferRelativeResize="0"/>
          <p:nvPr/>
        </p:nvPicPr>
        <p:blipFill rotWithShape="1">
          <a:blip r:embed="rId7">
            <a:alphaModFix/>
          </a:blip>
          <a:srcRect/>
          <a:stretch/>
        </p:blipFill>
        <p:spPr>
          <a:xfrm>
            <a:off x="3429770" y="5281340"/>
            <a:ext cx="1598217" cy="932131"/>
          </a:xfrm>
          <a:prstGeom prst="rect">
            <a:avLst/>
          </a:prstGeom>
          <a:noFill/>
          <a:ln>
            <a:noFill/>
          </a:ln>
        </p:spPr>
      </p:pic>
      <p:pic>
        <p:nvPicPr>
          <p:cNvPr id="1204" name="Google Shape;1204;p83" descr="The LEO Fund"/>
          <p:cNvPicPr preferRelativeResize="0"/>
          <p:nvPr/>
        </p:nvPicPr>
        <p:blipFill rotWithShape="1">
          <a:blip r:embed="rId8">
            <a:alphaModFix/>
          </a:blip>
          <a:srcRect/>
          <a:stretch/>
        </p:blipFill>
        <p:spPr>
          <a:xfrm>
            <a:off x="2402538" y="4063061"/>
            <a:ext cx="1485399" cy="1485399"/>
          </a:xfrm>
          <a:prstGeom prst="rect">
            <a:avLst/>
          </a:prstGeom>
          <a:noFill/>
          <a:ln>
            <a:noFill/>
          </a:ln>
        </p:spPr>
      </p:pic>
      <p:pic>
        <p:nvPicPr>
          <p:cNvPr id="1205" name="Google Shape;1205;p83" descr="Identidad visual Corporativa | Portal CVC"/>
          <p:cNvPicPr preferRelativeResize="0"/>
          <p:nvPr/>
        </p:nvPicPr>
        <p:blipFill rotWithShape="1">
          <a:blip r:embed="rId9">
            <a:alphaModFix/>
          </a:blip>
          <a:srcRect/>
          <a:stretch/>
        </p:blipFill>
        <p:spPr>
          <a:xfrm>
            <a:off x="3887937" y="4527748"/>
            <a:ext cx="1128773" cy="758260"/>
          </a:xfrm>
          <a:prstGeom prst="rect">
            <a:avLst/>
          </a:prstGeom>
          <a:noFill/>
          <a:ln>
            <a:noFill/>
          </a:ln>
        </p:spPr>
      </p:pic>
      <p:pic>
        <p:nvPicPr>
          <p:cNvPr id="1206" name="Google Shape;1206;p83" descr="Archivo:Javeriana.svg - Wikipedia, la enciclopedia libre"/>
          <p:cNvPicPr preferRelativeResize="0"/>
          <p:nvPr/>
        </p:nvPicPr>
        <p:blipFill rotWithShape="1">
          <a:blip r:embed="rId10">
            <a:alphaModFix/>
          </a:blip>
          <a:srcRect/>
          <a:stretch/>
        </p:blipFill>
        <p:spPr>
          <a:xfrm>
            <a:off x="2090349" y="5526319"/>
            <a:ext cx="897233" cy="897233"/>
          </a:xfrm>
          <a:prstGeom prst="rect">
            <a:avLst/>
          </a:prstGeom>
          <a:noFill/>
          <a:ln>
            <a:noFill/>
          </a:ln>
        </p:spPr>
      </p:pic>
      <p:pic>
        <p:nvPicPr>
          <p:cNvPr id="1207" name="Google Shape;1207;p83" descr="Univalle presenta sus investigaciones en RREDSI 2021 - Universidad del  Valle / Cali, Colombia"/>
          <p:cNvPicPr preferRelativeResize="0"/>
          <p:nvPr/>
        </p:nvPicPr>
        <p:blipFill rotWithShape="1">
          <a:blip r:embed="rId11">
            <a:alphaModFix/>
          </a:blip>
          <a:srcRect/>
          <a:stretch/>
        </p:blipFill>
        <p:spPr>
          <a:xfrm>
            <a:off x="6723409" y="5397959"/>
            <a:ext cx="1518832" cy="909612"/>
          </a:xfrm>
          <a:prstGeom prst="rect">
            <a:avLst/>
          </a:prstGeom>
          <a:noFill/>
          <a:ln>
            <a:noFill/>
          </a:ln>
        </p:spPr>
      </p:pic>
      <p:pic>
        <p:nvPicPr>
          <p:cNvPr id="1208" name="Google Shape;1208;p83" descr="Aciet Aciet"/>
          <p:cNvPicPr preferRelativeResize="0"/>
          <p:nvPr/>
        </p:nvPicPr>
        <p:blipFill rotWithShape="1">
          <a:blip r:embed="rId12">
            <a:alphaModFix/>
          </a:blip>
          <a:srcRect/>
          <a:stretch/>
        </p:blipFill>
        <p:spPr>
          <a:xfrm>
            <a:off x="6902572" y="4391413"/>
            <a:ext cx="1035231" cy="1035231"/>
          </a:xfrm>
          <a:prstGeom prst="rect">
            <a:avLst/>
          </a:prstGeom>
          <a:noFill/>
          <a:ln>
            <a:noFill/>
          </a:ln>
        </p:spPr>
      </p:pic>
      <p:pic>
        <p:nvPicPr>
          <p:cNvPr id="1209" name="Google Shape;1209;p83" descr="TECNOLOGÍA DE UNIMAYOR OBTUVO LA ACREDITACIÓN DE ALTA CALIDAD – REDTTU"/>
          <p:cNvPicPr preferRelativeResize="0"/>
          <p:nvPr/>
        </p:nvPicPr>
        <p:blipFill rotWithShape="1">
          <a:blip r:embed="rId13">
            <a:alphaModFix/>
          </a:blip>
          <a:srcRect/>
          <a:stretch/>
        </p:blipFill>
        <p:spPr>
          <a:xfrm>
            <a:off x="8181998" y="4576353"/>
            <a:ext cx="1246952" cy="570332"/>
          </a:xfrm>
          <a:prstGeom prst="rect">
            <a:avLst/>
          </a:prstGeom>
          <a:noFill/>
          <a:ln>
            <a:noFill/>
          </a:ln>
        </p:spPr>
      </p:pic>
      <p:pic>
        <p:nvPicPr>
          <p:cNvPr id="1210" name="Google Shape;1210;p83" descr="DELFÍN - Sede Zarzal / Universidad de Valle / Cali, Colombia"/>
          <p:cNvPicPr preferRelativeResize="0"/>
          <p:nvPr/>
        </p:nvPicPr>
        <p:blipFill rotWithShape="1">
          <a:blip r:embed="rId14">
            <a:alphaModFix/>
          </a:blip>
          <a:srcRect/>
          <a:stretch/>
        </p:blipFill>
        <p:spPr>
          <a:xfrm>
            <a:off x="8566815" y="5272340"/>
            <a:ext cx="804461" cy="1035231"/>
          </a:xfrm>
          <a:prstGeom prst="rect">
            <a:avLst/>
          </a:prstGeom>
          <a:noFill/>
          <a:ln>
            <a:noFill/>
          </a:ln>
        </p:spPr>
      </p:pic>
      <p:pic>
        <p:nvPicPr>
          <p:cNvPr id="1211" name="Google Shape;1211;p83"/>
          <p:cNvPicPr preferRelativeResize="0"/>
          <p:nvPr/>
        </p:nvPicPr>
        <p:blipFill rotWithShape="1">
          <a:blip r:embed="rId15">
            <a:alphaModFix/>
          </a:blip>
          <a:srcRect/>
          <a:stretch/>
        </p:blipFill>
        <p:spPr>
          <a:xfrm>
            <a:off x="2753372" y="5028807"/>
            <a:ext cx="840669" cy="618606"/>
          </a:xfrm>
          <a:prstGeom prst="rect">
            <a:avLst/>
          </a:prstGeom>
          <a:noFill/>
          <a:ln>
            <a:noFill/>
          </a:ln>
        </p:spPr>
      </p:pic>
      <p:pic>
        <p:nvPicPr>
          <p:cNvPr id="1212" name="Google Shape;1212;p83"/>
          <p:cNvPicPr preferRelativeResize="0"/>
          <p:nvPr/>
        </p:nvPicPr>
        <p:blipFill rotWithShape="1">
          <a:blip r:embed="rId16">
            <a:alphaModFix/>
          </a:blip>
          <a:srcRect/>
          <a:stretch/>
        </p:blipFill>
        <p:spPr>
          <a:xfrm>
            <a:off x="7399500" y="6102327"/>
            <a:ext cx="1035231" cy="6177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18" name="Google Shape;1218;p84"/>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219" name="Google Shape;1219;p84"/>
          <p:cNvGrpSpPr/>
          <p:nvPr/>
        </p:nvGrpSpPr>
        <p:grpSpPr>
          <a:xfrm>
            <a:off x="11875990" y="246497"/>
            <a:ext cx="249159" cy="249159"/>
            <a:chOff x="11203403" y="118310"/>
            <a:chExt cx="802106" cy="802106"/>
          </a:xfrm>
        </p:grpSpPr>
        <p:sp>
          <p:nvSpPr>
            <p:cNvPr id="1220" name="Google Shape;1220;p8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21" name="Google Shape;1221;p8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222" name="Google Shape;1222;p84"/>
          <p:cNvSpPr txBox="1"/>
          <p:nvPr/>
        </p:nvSpPr>
        <p:spPr>
          <a:xfrm>
            <a:off x="2167463" y="471363"/>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TRABAJOS DE GRADO</a:t>
            </a:r>
            <a:endParaRPr/>
          </a:p>
        </p:txBody>
      </p:sp>
      <p:graphicFrame>
        <p:nvGraphicFramePr>
          <p:cNvPr id="1223" name="Google Shape;1223;p84"/>
          <p:cNvGraphicFramePr/>
          <p:nvPr/>
        </p:nvGraphicFramePr>
        <p:xfrm>
          <a:off x="1823155" y="1148644"/>
          <a:ext cx="3000000" cy="3000000"/>
        </p:xfrm>
        <a:graphic>
          <a:graphicData uri="http://schemas.openxmlformats.org/drawingml/2006/table">
            <a:tbl>
              <a:tblPr firstRow="1" bandRow="1">
                <a:noFill/>
                <a:tableStyleId>{B3EE1794-305A-4D41-9306-B8CCA0B07387}</a:tableStyleId>
              </a:tblPr>
              <a:tblGrid>
                <a:gridCol w="869250">
                  <a:extLst>
                    <a:ext uri="{9D8B030D-6E8A-4147-A177-3AD203B41FA5}">
                      <a16:colId xmlns:a16="http://schemas.microsoft.com/office/drawing/2014/main" val="20000"/>
                    </a:ext>
                  </a:extLst>
                </a:gridCol>
                <a:gridCol w="1870725">
                  <a:extLst>
                    <a:ext uri="{9D8B030D-6E8A-4147-A177-3AD203B41FA5}">
                      <a16:colId xmlns:a16="http://schemas.microsoft.com/office/drawing/2014/main" val="20001"/>
                    </a:ext>
                  </a:extLst>
                </a:gridCol>
                <a:gridCol w="1161150">
                  <a:extLst>
                    <a:ext uri="{9D8B030D-6E8A-4147-A177-3AD203B41FA5}">
                      <a16:colId xmlns:a16="http://schemas.microsoft.com/office/drawing/2014/main" val="20002"/>
                    </a:ext>
                  </a:extLst>
                </a:gridCol>
                <a:gridCol w="1161150">
                  <a:extLst>
                    <a:ext uri="{9D8B030D-6E8A-4147-A177-3AD203B41FA5}">
                      <a16:colId xmlns:a16="http://schemas.microsoft.com/office/drawing/2014/main" val="20003"/>
                    </a:ext>
                  </a:extLst>
                </a:gridCol>
                <a:gridCol w="1293375">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970850">
                  <a:extLst>
                    <a:ext uri="{9D8B030D-6E8A-4147-A177-3AD203B41FA5}">
                      <a16:colId xmlns:a16="http://schemas.microsoft.com/office/drawing/2014/main" val="20006"/>
                    </a:ext>
                  </a:extLst>
                </a:gridCol>
              </a:tblGrid>
              <a:tr h="370850">
                <a:tc>
                  <a:txBody>
                    <a:bodyPr/>
                    <a:lstStyle/>
                    <a:p>
                      <a:pPr marL="0" marR="0" lvl="0" indent="0" algn="ctr" rtl="0">
                        <a:spcBef>
                          <a:spcPts val="0"/>
                        </a:spcBef>
                        <a:spcAft>
                          <a:spcPts val="0"/>
                        </a:spcAft>
                        <a:buNone/>
                      </a:pPr>
                      <a:r>
                        <a:rPr lang="es-MX" sz="1200"/>
                        <a:t>Semestre</a:t>
                      </a:r>
                      <a:endParaRPr sz="1200"/>
                    </a:p>
                  </a:txBody>
                  <a:tcPr marL="91450" marR="91450" marT="45725" marB="45725"/>
                </a:tc>
                <a:tc>
                  <a:txBody>
                    <a:bodyPr/>
                    <a:lstStyle/>
                    <a:p>
                      <a:pPr marL="0" marR="0" lvl="0" indent="0" algn="ctr" rtl="0">
                        <a:spcBef>
                          <a:spcPts val="0"/>
                        </a:spcBef>
                        <a:spcAft>
                          <a:spcPts val="0"/>
                        </a:spcAft>
                        <a:buNone/>
                      </a:pPr>
                      <a:r>
                        <a:rPr lang="es-MX" sz="1200"/>
                        <a:t>Programa</a:t>
                      </a:r>
                      <a:endParaRPr sz="1200"/>
                    </a:p>
                  </a:txBody>
                  <a:tcPr marL="91450" marR="91450" marT="45725" marB="45725"/>
                </a:tc>
                <a:tc>
                  <a:txBody>
                    <a:bodyPr/>
                    <a:lstStyle/>
                    <a:p>
                      <a:pPr marL="0" marR="0" lvl="0" indent="0" algn="ctr" rtl="0">
                        <a:spcBef>
                          <a:spcPts val="0"/>
                        </a:spcBef>
                        <a:spcAft>
                          <a:spcPts val="0"/>
                        </a:spcAft>
                        <a:buNone/>
                      </a:pPr>
                      <a:r>
                        <a:rPr lang="es-MX" sz="1200"/>
                        <a:t>Aplazado</a:t>
                      </a:r>
                      <a:endParaRPr sz="1200"/>
                    </a:p>
                  </a:txBody>
                  <a:tcPr marL="91450" marR="91450" marT="45725" marB="45725"/>
                </a:tc>
                <a:tc>
                  <a:txBody>
                    <a:bodyPr/>
                    <a:lstStyle/>
                    <a:p>
                      <a:pPr marL="0" marR="0" lvl="0" indent="0" algn="ctr" rtl="0">
                        <a:spcBef>
                          <a:spcPts val="0"/>
                        </a:spcBef>
                        <a:spcAft>
                          <a:spcPts val="0"/>
                        </a:spcAft>
                        <a:buNone/>
                      </a:pPr>
                      <a:r>
                        <a:rPr lang="es-MX" sz="1200"/>
                        <a:t>Finalizado</a:t>
                      </a:r>
                      <a:endParaRPr sz="1200"/>
                    </a:p>
                  </a:txBody>
                  <a:tcPr marL="91450" marR="91450" marT="45725" marB="45725"/>
                </a:tc>
                <a:tc>
                  <a:txBody>
                    <a:bodyPr/>
                    <a:lstStyle/>
                    <a:p>
                      <a:pPr marL="0" marR="0" lvl="0" indent="0" algn="ctr" rtl="0">
                        <a:spcBef>
                          <a:spcPts val="0"/>
                        </a:spcBef>
                        <a:spcAft>
                          <a:spcPts val="0"/>
                        </a:spcAft>
                        <a:buNone/>
                      </a:pPr>
                      <a:r>
                        <a:rPr lang="es-MX" sz="1200"/>
                        <a:t>Estudiantes</a:t>
                      </a:r>
                      <a:endParaRPr sz="1200"/>
                    </a:p>
                  </a:txBody>
                  <a:tcPr marL="91450" marR="91450" marT="45725" marB="45725"/>
                </a:tc>
                <a:tc>
                  <a:txBody>
                    <a:bodyPr/>
                    <a:lstStyle/>
                    <a:p>
                      <a:pPr marL="0" marR="0" lvl="0" indent="0" algn="ctr" rtl="0">
                        <a:spcBef>
                          <a:spcPts val="0"/>
                        </a:spcBef>
                        <a:spcAft>
                          <a:spcPts val="0"/>
                        </a:spcAft>
                        <a:buNone/>
                      </a:pPr>
                      <a:r>
                        <a:rPr lang="es-MX" sz="1200"/>
                        <a:t>Directores</a:t>
                      </a:r>
                      <a:endParaRPr sz="1200"/>
                    </a:p>
                  </a:txBody>
                  <a:tcPr marL="91450" marR="91450" marT="45725" marB="45725"/>
                </a:tc>
                <a:tc>
                  <a:txBody>
                    <a:bodyPr/>
                    <a:lstStyle/>
                    <a:p>
                      <a:pPr marL="0" marR="0" lvl="0" indent="0" algn="ctr" rtl="0">
                        <a:spcBef>
                          <a:spcPts val="0"/>
                        </a:spcBef>
                        <a:spcAft>
                          <a:spcPts val="0"/>
                        </a:spcAft>
                        <a:buNone/>
                      </a:pPr>
                      <a:r>
                        <a:rPr lang="es-MX" sz="1200"/>
                        <a:t>Jurados</a:t>
                      </a:r>
                      <a:endParaRPr sz="1200"/>
                    </a:p>
                  </a:txBody>
                  <a:tcPr marL="91450" marR="91450" marT="45725" marB="45725"/>
                </a:tc>
                <a:extLst>
                  <a:ext uri="{0D108BD9-81ED-4DB2-BD59-A6C34878D82A}">
                    <a16:rowId xmlns:a16="http://schemas.microsoft.com/office/drawing/2014/main" val="10000"/>
                  </a:ext>
                </a:extLst>
              </a:tr>
              <a:tr h="370850">
                <a:tc rowSpan="6">
                  <a:txBody>
                    <a:bodyPr/>
                    <a:lstStyle/>
                    <a:p>
                      <a:pPr marL="0" marR="0" lvl="0" indent="0" algn="ctr" rtl="0">
                        <a:spcBef>
                          <a:spcPts val="0"/>
                        </a:spcBef>
                        <a:spcAft>
                          <a:spcPts val="0"/>
                        </a:spcAft>
                        <a:buNone/>
                      </a:pPr>
                      <a:r>
                        <a:rPr lang="es-MX" sz="1200" b="1"/>
                        <a:t>1</a:t>
                      </a:r>
                      <a:endParaRPr sz="1200" b="1"/>
                    </a:p>
                  </a:txBody>
                  <a:tcPr marL="91450" marR="91450" marT="45725" marB="45725" anchor="ctr"/>
                </a:tc>
                <a:tc>
                  <a:txBody>
                    <a:bodyPr/>
                    <a:lstStyle/>
                    <a:p>
                      <a:pPr marL="0" marR="0" lvl="0" indent="0" algn="l" rtl="0">
                        <a:spcBef>
                          <a:spcPts val="0"/>
                        </a:spcBef>
                        <a:spcAft>
                          <a:spcPts val="0"/>
                        </a:spcAft>
                        <a:buNone/>
                      </a:pPr>
                      <a:r>
                        <a:rPr lang="es-MX" sz="1200"/>
                        <a:t>Admón. de Empresas</a:t>
                      </a:r>
                      <a:endParaRPr sz="1200"/>
                    </a:p>
                  </a:txBody>
                  <a:tcPr marL="91450" marR="91450" marT="45725" marB="45725"/>
                </a:tc>
                <a:tc>
                  <a:txBody>
                    <a:bodyPr/>
                    <a:lstStyle/>
                    <a:p>
                      <a:pPr marL="0" marR="0" lvl="0" indent="0" algn="ctr" rtl="0">
                        <a:spcBef>
                          <a:spcPts val="0"/>
                        </a:spcBef>
                        <a:spcAft>
                          <a:spcPts val="0"/>
                        </a:spcAft>
                        <a:buNone/>
                      </a:pPr>
                      <a:r>
                        <a:rPr lang="es-MX" sz="1200"/>
                        <a:t>1</a:t>
                      </a:r>
                      <a:endParaRPr sz="1200"/>
                    </a:p>
                  </a:txBody>
                  <a:tcPr marL="91450" marR="91450" marT="45725" marB="45725"/>
                </a:tc>
                <a:tc>
                  <a:txBody>
                    <a:bodyPr/>
                    <a:lstStyle/>
                    <a:p>
                      <a:pPr marL="0" marR="0" lvl="0" indent="0" algn="ctr" rtl="0">
                        <a:spcBef>
                          <a:spcPts val="0"/>
                        </a:spcBef>
                        <a:spcAft>
                          <a:spcPts val="0"/>
                        </a:spcAft>
                        <a:buNone/>
                      </a:pPr>
                      <a:r>
                        <a:rPr lang="es-MX" sz="1200"/>
                        <a:t>35</a:t>
                      </a:r>
                      <a:endParaRPr sz="1200"/>
                    </a:p>
                  </a:txBody>
                  <a:tcPr marL="91450" marR="91450" marT="45725" marB="45725"/>
                </a:tc>
                <a:tc>
                  <a:txBody>
                    <a:bodyPr/>
                    <a:lstStyle/>
                    <a:p>
                      <a:pPr marL="0" marR="0" lvl="0" indent="0" algn="ctr" rtl="0">
                        <a:spcBef>
                          <a:spcPts val="0"/>
                        </a:spcBef>
                        <a:spcAft>
                          <a:spcPts val="0"/>
                        </a:spcAft>
                        <a:buNone/>
                      </a:pPr>
                      <a:r>
                        <a:rPr lang="es-MX" sz="1200"/>
                        <a:t>68</a:t>
                      </a:r>
                      <a:endParaRPr sz="1200"/>
                    </a:p>
                  </a:txBody>
                  <a:tcPr marL="91450" marR="91450" marT="45725" marB="45725"/>
                </a:tc>
                <a:tc>
                  <a:txBody>
                    <a:bodyPr/>
                    <a:lstStyle/>
                    <a:p>
                      <a:pPr marL="0" marR="0" lvl="0" indent="0" algn="ctr" rtl="0">
                        <a:spcBef>
                          <a:spcPts val="0"/>
                        </a:spcBef>
                        <a:spcAft>
                          <a:spcPts val="0"/>
                        </a:spcAft>
                        <a:buNone/>
                      </a:pPr>
                      <a:r>
                        <a:rPr lang="es-MX" sz="1200"/>
                        <a:t>36</a:t>
                      </a:r>
                      <a:endParaRPr sz="1200"/>
                    </a:p>
                  </a:txBody>
                  <a:tcPr marL="91450" marR="91450" marT="45725" marB="45725"/>
                </a:tc>
                <a:tc>
                  <a:txBody>
                    <a:bodyPr/>
                    <a:lstStyle/>
                    <a:p>
                      <a:pPr marL="0" marR="0" lvl="0" indent="0" algn="ctr" rtl="0">
                        <a:spcBef>
                          <a:spcPts val="0"/>
                        </a:spcBef>
                        <a:spcAft>
                          <a:spcPts val="0"/>
                        </a:spcAft>
                        <a:buNone/>
                      </a:pPr>
                      <a:r>
                        <a:rPr lang="es-MX" sz="1200"/>
                        <a:t>72</a:t>
                      </a:r>
                      <a:endParaRPr sz="1200"/>
                    </a:p>
                  </a:txBody>
                  <a:tcPr marL="91450" marR="91450" marT="45725" marB="45725"/>
                </a:tc>
                <a:extLst>
                  <a:ext uri="{0D108BD9-81ED-4DB2-BD59-A6C34878D82A}">
                    <a16:rowId xmlns:a16="http://schemas.microsoft.com/office/drawing/2014/main" val="10001"/>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Contaduría</a:t>
                      </a:r>
                      <a:endParaRPr sz="1200"/>
                    </a:p>
                  </a:txBody>
                  <a:tcPr marL="91450" marR="91450" marT="45725" marB="45725"/>
                </a:tc>
                <a:tc>
                  <a:txBody>
                    <a:bodyPr/>
                    <a:lstStyle/>
                    <a:p>
                      <a:pPr marL="0" marR="0" lvl="0" indent="0" algn="ctr" rtl="0">
                        <a:spcBef>
                          <a:spcPts val="0"/>
                        </a:spcBef>
                        <a:spcAft>
                          <a:spcPts val="0"/>
                        </a:spcAft>
                        <a:buNone/>
                      </a:pPr>
                      <a:r>
                        <a:rPr lang="es-MX" sz="1200"/>
                        <a:t>1</a:t>
                      </a:r>
                      <a:endParaRPr sz="1200"/>
                    </a:p>
                  </a:txBody>
                  <a:tcPr marL="91450" marR="91450" marT="45725" marB="45725"/>
                </a:tc>
                <a:tc>
                  <a:txBody>
                    <a:bodyPr/>
                    <a:lstStyle/>
                    <a:p>
                      <a:pPr marL="0" marR="0" lvl="0" indent="0" algn="ctr" rtl="0">
                        <a:spcBef>
                          <a:spcPts val="0"/>
                        </a:spcBef>
                        <a:spcAft>
                          <a:spcPts val="0"/>
                        </a:spcAft>
                        <a:buNone/>
                      </a:pPr>
                      <a:r>
                        <a:rPr lang="es-MX" sz="1200"/>
                        <a:t>40</a:t>
                      </a:r>
                      <a:endParaRPr sz="1200"/>
                    </a:p>
                  </a:txBody>
                  <a:tcPr marL="91450" marR="91450" marT="45725" marB="45725"/>
                </a:tc>
                <a:tc>
                  <a:txBody>
                    <a:bodyPr/>
                    <a:lstStyle/>
                    <a:p>
                      <a:pPr marL="0" marR="0" lvl="0" indent="0" algn="ctr" rtl="0">
                        <a:spcBef>
                          <a:spcPts val="0"/>
                        </a:spcBef>
                        <a:spcAft>
                          <a:spcPts val="0"/>
                        </a:spcAft>
                        <a:buNone/>
                      </a:pPr>
                      <a:r>
                        <a:rPr lang="es-MX" sz="1200"/>
                        <a:t>67</a:t>
                      </a:r>
                      <a:endParaRPr sz="1200"/>
                    </a:p>
                  </a:txBody>
                  <a:tcPr marL="91450" marR="91450" marT="45725" marB="45725"/>
                </a:tc>
                <a:tc>
                  <a:txBody>
                    <a:bodyPr/>
                    <a:lstStyle/>
                    <a:p>
                      <a:pPr marL="0" marR="0" lvl="0" indent="0" algn="ctr" rtl="0">
                        <a:spcBef>
                          <a:spcPts val="0"/>
                        </a:spcBef>
                        <a:spcAft>
                          <a:spcPts val="0"/>
                        </a:spcAft>
                        <a:buNone/>
                      </a:pPr>
                      <a:r>
                        <a:rPr lang="es-MX" sz="1200"/>
                        <a:t>40</a:t>
                      </a:r>
                      <a:endParaRPr sz="1200"/>
                    </a:p>
                  </a:txBody>
                  <a:tcPr marL="91450" marR="91450" marT="45725" marB="45725"/>
                </a:tc>
                <a:tc>
                  <a:txBody>
                    <a:bodyPr/>
                    <a:lstStyle/>
                    <a:p>
                      <a:pPr marL="0" marR="0" lvl="0" indent="0" algn="ctr" rtl="0">
                        <a:spcBef>
                          <a:spcPts val="0"/>
                        </a:spcBef>
                        <a:spcAft>
                          <a:spcPts val="0"/>
                        </a:spcAft>
                        <a:buNone/>
                      </a:pPr>
                      <a:r>
                        <a:rPr lang="es-MX" sz="1200"/>
                        <a:t>80</a:t>
                      </a:r>
                      <a:endParaRPr sz="1200"/>
                    </a:p>
                  </a:txBody>
                  <a:tcPr marL="91450" marR="91450" marT="45725" marB="45725"/>
                </a:tc>
                <a:extLst>
                  <a:ext uri="{0D108BD9-81ED-4DB2-BD59-A6C34878D82A}">
                    <a16:rowId xmlns:a16="http://schemas.microsoft.com/office/drawing/2014/main" val="10002"/>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Admón. Ambiental</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11</a:t>
                      </a:r>
                      <a:endParaRPr sz="1200"/>
                    </a:p>
                  </a:txBody>
                  <a:tcPr marL="91450" marR="91450" marT="45725" marB="45725"/>
                </a:tc>
                <a:tc>
                  <a:txBody>
                    <a:bodyPr/>
                    <a:lstStyle/>
                    <a:p>
                      <a:pPr marL="0" marR="0" lvl="0" indent="0" algn="ctr" rtl="0">
                        <a:spcBef>
                          <a:spcPts val="0"/>
                        </a:spcBef>
                        <a:spcAft>
                          <a:spcPts val="0"/>
                        </a:spcAft>
                        <a:buNone/>
                      </a:pPr>
                      <a:r>
                        <a:rPr lang="es-MX" sz="1200"/>
                        <a:t>18</a:t>
                      </a:r>
                      <a:endParaRPr sz="1200"/>
                    </a:p>
                  </a:txBody>
                  <a:tcPr marL="91450" marR="91450" marT="45725" marB="45725"/>
                </a:tc>
                <a:tc>
                  <a:txBody>
                    <a:bodyPr/>
                    <a:lstStyle/>
                    <a:p>
                      <a:pPr marL="0" marR="0" lvl="0" indent="0" algn="ctr" rtl="0">
                        <a:spcBef>
                          <a:spcPts val="0"/>
                        </a:spcBef>
                        <a:spcAft>
                          <a:spcPts val="0"/>
                        </a:spcAft>
                        <a:buNone/>
                      </a:pPr>
                      <a:r>
                        <a:rPr lang="es-MX" sz="1200"/>
                        <a:t>22</a:t>
                      </a:r>
                      <a:endParaRPr sz="1200"/>
                    </a:p>
                  </a:txBody>
                  <a:tcPr marL="91450" marR="91450" marT="45725" marB="45725"/>
                </a:tc>
                <a:tc>
                  <a:txBody>
                    <a:bodyPr/>
                    <a:lstStyle/>
                    <a:p>
                      <a:pPr marL="0" marR="0" lvl="0" indent="0" algn="ctr" rtl="0">
                        <a:spcBef>
                          <a:spcPts val="0"/>
                        </a:spcBef>
                        <a:spcAft>
                          <a:spcPts val="0"/>
                        </a:spcAft>
                        <a:buNone/>
                      </a:pPr>
                      <a:r>
                        <a:rPr lang="es-MX" sz="1200"/>
                        <a:t>22</a:t>
                      </a:r>
                      <a:endParaRPr sz="1200"/>
                    </a:p>
                  </a:txBody>
                  <a:tcPr marL="91450" marR="91450" marT="45725" marB="45725"/>
                </a:tc>
                <a:extLst>
                  <a:ext uri="{0D108BD9-81ED-4DB2-BD59-A6C34878D82A}">
                    <a16:rowId xmlns:a16="http://schemas.microsoft.com/office/drawing/2014/main" val="10003"/>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Admón. Agropecuaria</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1</a:t>
                      </a:r>
                      <a:endParaRPr sz="1200"/>
                    </a:p>
                  </a:txBody>
                  <a:tcPr marL="91450" marR="91450" marT="45725" marB="45725"/>
                </a:tc>
                <a:tc>
                  <a:txBody>
                    <a:bodyPr/>
                    <a:lstStyle/>
                    <a:p>
                      <a:pPr marL="0" marR="0" lvl="0" indent="0" algn="ctr" rtl="0">
                        <a:spcBef>
                          <a:spcPts val="0"/>
                        </a:spcBef>
                        <a:spcAft>
                          <a:spcPts val="0"/>
                        </a:spcAft>
                        <a:buNone/>
                      </a:pPr>
                      <a:r>
                        <a:rPr lang="es-MX" sz="1200"/>
                        <a:t>2</a:t>
                      </a:r>
                      <a:endParaRPr sz="1200"/>
                    </a:p>
                  </a:txBody>
                  <a:tcPr marL="91450" marR="91450" marT="45725" marB="45725"/>
                </a:tc>
                <a:tc>
                  <a:txBody>
                    <a:bodyPr/>
                    <a:lstStyle/>
                    <a:p>
                      <a:pPr marL="0" marR="0" lvl="0" indent="0" algn="ctr" rtl="0">
                        <a:spcBef>
                          <a:spcPts val="0"/>
                        </a:spcBef>
                        <a:spcAft>
                          <a:spcPts val="0"/>
                        </a:spcAft>
                        <a:buNone/>
                      </a:pPr>
                      <a:r>
                        <a:rPr lang="es-MX" sz="1200"/>
                        <a:t>1</a:t>
                      </a:r>
                      <a:endParaRPr sz="1200"/>
                    </a:p>
                  </a:txBody>
                  <a:tcPr marL="91450" marR="91450" marT="45725" marB="45725"/>
                </a:tc>
                <a:tc>
                  <a:txBody>
                    <a:bodyPr/>
                    <a:lstStyle/>
                    <a:p>
                      <a:pPr marL="0" marR="0" lvl="0" indent="0" algn="ctr" rtl="0">
                        <a:spcBef>
                          <a:spcPts val="0"/>
                        </a:spcBef>
                        <a:spcAft>
                          <a:spcPts val="0"/>
                        </a:spcAft>
                        <a:buNone/>
                      </a:pPr>
                      <a:r>
                        <a:rPr lang="es-MX" sz="1200"/>
                        <a:t>2</a:t>
                      </a:r>
                      <a:endParaRPr sz="1200"/>
                    </a:p>
                  </a:txBody>
                  <a:tcPr marL="91450" marR="91450" marT="45725" marB="45725"/>
                </a:tc>
                <a:extLst>
                  <a:ext uri="{0D108BD9-81ED-4DB2-BD59-A6C34878D82A}">
                    <a16:rowId xmlns:a16="http://schemas.microsoft.com/office/drawing/2014/main" val="10004"/>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Prof. Agroindustria</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9</a:t>
                      </a:r>
                      <a:endParaRPr sz="1200"/>
                    </a:p>
                  </a:txBody>
                  <a:tcPr marL="91450" marR="91450" marT="45725" marB="45725"/>
                </a:tc>
                <a:tc>
                  <a:txBody>
                    <a:bodyPr/>
                    <a:lstStyle/>
                    <a:p>
                      <a:pPr marL="0" marR="0" lvl="0" indent="0" algn="ctr" rtl="0">
                        <a:spcBef>
                          <a:spcPts val="0"/>
                        </a:spcBef>
                        <a:spcAft>
                          <a:spcPts val="0"/>
                        </a:spcAft>
                        <a:buNone/>
                      </a:pPr>
                      <a:r>
                        <a:rPr lang="es-MX" sz="1200"/>
                        <a:t>15</a:t>
                      </a:r>
                      <a:endParaRPr sz="1200"/>
                    </a:p>
                  </a:txBody>
                  <a:tcPr marL="91450" marR="91450" marT="45725" marB="45725"/>
                </a:tc>
                <a:tc>
                  <a:txBody>
                    <a:bodyPr/>
                    <a:lstStyle/>
                    <a:p>
                      <a:pPr marL="0" marR="0" lvl="0" indent="0" algn="ctr" rtl="0">
                        <a:spcBef>
                          <a:spcPts val="0"/>
                        </a:spcBef>
                        <a:spcAft>
                          <a:spcPts val="0"/>
                        </a:spcAft>
                        <a:buNone/>
                      </a:pPr>
                      <a:r>
                        <a:rPr lang="es-MX" sz="1200"/>
                        <a:t>9</a:t>
                      </a:r>
                      <a:endParaRPr sz="1200"/>
                    </a:p>
                  </a:txBody>
                  <a:tcPr marL="91450" marR="91450" marT="45725" marB="45725"/>
                </a:tc>
                <a:tc>
                  <a:txBody>
                    <a:bodyPr/>
                    <a:lstStyle/>
                    <a:p>
                      <a:pPr marL="0" marR="0" lvl="0" indent="0" algn="ctr" rtl="0">
                        <a:spcBef>
                          <a:spcPts val="0"/>
                        </a:spcBef>
                        <a:spcAft>
                          <a:spcPts val="0"/>
                        </a:spcAft>
                        <a:buNone/>
                      </a:pPr>
                      <a:r>
                        <a:rPr lang="es-MX" sz="1200"/>
                        <a:t>18</a:t>
                      </a:r>
                      <a:endParaRPr sz="1200"/>
                    </a:p>
                  </a:txBody>
                  <a:tcPr marL="91450" marR="91450" marT="45725" marB="45725"/>
                </a:tc>
                <a:extLst>
                  <a:ext uri="{0D108BD9-81ED-4DB2-BD59-A6C34878D82A}">
                    <a16:rowId xmlns:a16="http://schemas.microsoft.com/office/drawing/2014/main" val="10005"/>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Diseño Visual</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extLst>
                  <a:ext uri="{0D108BD9-81ED-4DB2-BD59-A6C34878D82A}">
                    <a16:rowId xmlns:a16="http://schemas.microsoft.com/office/drawing/2014/main" val="10006"/>
                  </a:ext>
                </a:extLst>
              </a:tr>
              <a:tr h="370850">
                <a:tc rowSpan="6">
                  <a:txBody>
                    <a:bodyPr/>
                    <a:lstStyle/>
                    <a:p>
                      <a:pPr marL="0" marR="0" lvl="0" indent="0" algn="ctr" rtl="0">
                        <a:spcBef>
                          <a:spcPts val="0"/>
                        </a:spcBef>
                        <a:spcAft>
                          <a:spcPts val="0"/>
                        </a:spcAft>
                        <a:buNone/>
                      </a:pPr>
                      <a:r>
                        <a:rPr lang="es-MX" sz="1200" b="1"/>
                        <a:t>2</a:t>
                      </a:r>
                      <a:endParaRPr sz="1200" b="1"/>
                    </a:p>
                  </a:txBody>
                  <a:tcPr marL="91450" marR="91450" marT="45725" marB="45725" anchor="ctr"/>
                </a:tc>
                <a:tc>
                  <a:txBody>
                    <a:bodyPr/>
                    <a:lstStyle/>
                    <a:p>
                      <a:pPr marL="0" marR="0" lvl="0" indent="0" algn="l" rtl="0">
                        <a:spcBef>
                          <a:spcPts val="0"/>
                        </a:spcBef>
                        <a:spcAft>
                          <a:spcPts val="0"/>
                        </a:spcAft>
                        <a:buNone/>
                      </a:pPr>
                      <a:r>
                        <a:rPr lang="es-MX" sz="1200"/>
                        <a:t>Admón. de Empresas</a:t>
                      </a:r>
                      <a:endParaRPr sz="1200"/>
                    </a:p>
                  </a:txBody>
                  <a:tcPr marL="91450" marR="91450" marT="45725" marB="45725"/>
                </a:tc>
                <a:tc>
                  <a:txBody>
                    <a:bodyPr/>
                    <a:lstStyle/>
                    <a:p>
                      <a:pPr marL="0" marR="0" lvl="0" indent="0" algn="ctr" rtl="0">
                        <a:spcBef>
                          <a:spcPts val="0"/>
                        </a:spcBef>
                        <a:spcAft>
                          <a:spcPts val="0"/>
                        </a:spcAft>
                        <a:buNone/>
                      </a:pPr>
                      <a:r>
                        <a:rPr lang="es-MX" sz="1200"/>
                        <a:t>1</a:t>
                      </a:r>
                      <a:endParaRPr sz="1200"/>
                    </a:p>
                  </a:txBody>
                  <a:tcPr marL="91450" marR="91450" marT="45725" marB="45725"/>
                </a:tc>
                <a:tc>
                  <a:txBody>
                    <a:bodyPr/>
                    <a:lstStyle/>
                    <a:p>
                      <a:pPr marL="0" marR="0" lvl="0" indent="0" algn="ctr" rtl="0">
                        <a:spcBef>
                          <a:spcPts val="0"/>
                        </a:spcBef>
                        <a:spcAft>
                          <a:spcPts val="0"/>
                        </a:spcAft>
                        <a:buNone/>
                      </a:pPr>
                      <a:r>
                        <a:rPr lang="es-MX" sz="1200"/>
                        <a:t>29</a:t>
                      </a:r>
                      <a:endParaRPr sz="1200"/>
                    </a:p>
                  </a:txBody>
                  <a:tcPr marL="91450" marR="91450" marT="45725" marB="45725"/>
                </a:tc>
                <a:tc>
                  <a:txBody>
                    <a:bodyPr/>
                    <a:lstStyle/>
                    <a:p>
                      <a:pPr marL="0" marR="0" lvl="0" indent="0" algn="ctr" rtl="0">
                        <a:spcBef>
                          <a:spcPts val="0"/>
                        </a:spcBef>
                        <a:spcAft>
                          <a:spcPts val="0"/>
                        </a:spcAft>
                        <a:buNone/>
                      </a:pPr>
                      <a:r>
                        <a:rPr lang="es-MX" sz="1200"/>
                        <a:t>50</a:t>
                      </a:r>
                      <a:endParaRPr sz="1200"/>
                    </a:p>
                  </a:txBody>
                  <a:tcPr marL="91450" marR="91450" marT="45725" marB="45725"/>
                </a:tc>
                <a:tc>
                  <a:txBody>
                    <a:bodyPr/>
                    <a:lstStyle/>
                    <a:p>
                      <a:pPr marL="0" marR="0" lvl="0" indent="0" algn="ctr" rtl="0">
                        <a:spcBef>
                          <a:spcPts val="0"/>
                        </a:spcBef>
                        <a:spcAft>
                          <a:spcPts val="0"/>
                        </a:spcAft>
                        <a:buNone/>
                      </a:pPr>
                      <a:r>
                        <a:rPr lang="es-MX" sz="1200"/>
                        <a:t>29</a:t>
                      </a:r>
                      <a:endParaRPr sz="1200"/>
                    </a:p>
                  </a:txBody>
                  <a:tcPr marL="91450" marR="91450" marT="45725" marB="45725"/>
                </a:tc>
                <a:tc>
                  <a:txBody>
                    <a:bodyPr/>
                    <a:lstStyle/>
                    <a:p>
                      <a:pPr marL="0" marR="0" lvl="0" indent="0" algn="ctr" rtl="0">
                        <a:spcBef>
                          <a:spcPts val="0"/>
                        </a:spcBef>
                        <a:spcAft>
                          <a:spcPts val="0"/>
                        </a:spcAft>
                        <a:buNone/>
                      </a:pPr>
                      <a:r>
                        <a:rPr lang="es-MX" sz="1200"/>
                        <a:t>58</a:t>
                      </a:r>
                      <a:endParaRPr sz="1200"/>
                    </a:p>
                  </a:txBody>
                  <a:tcPr marL="91450" marR="91450" marT="45725" marB="45725"/>
                </a:tc>
                <a:extLst>
                  <a:ext uri="{0D108BD9-81ED-4DB2-BD59-A6C34878D82A}">
                    <a16:rowId xmlns:a16="http://schemas.microsoft.com/office/drawing/2014/main" val="10007"/>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Contaduría</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33</a:t>
                      </a:r>
                      <a:endParaRPr sz="1200"/>
                    </a:p>
                  </a:txBody>
                  <a:tcPr marL="91450" marR="91450" marT="45725" marB="45725"/>
                </a:tc>
                <a:tc>
                  <a:txBody>
                    <a:bodyPr/>
                    <a:lstStyle/>
                    <a:p>
                      <a:pPr marL="0" marR="0" lvl="0" indent="0" algn="ctr" rtl="0">
                        <a:spcBef>
                          <a:spcPts val="0"/>
                        </a:spcBef>
                        <a:spcAft>
                          <a:spcPts val="0"/>
                        </a:spcAft>
                        <a:buNone/>
                      </a:pPr>
                      <a:r>
                        <a:rPr lang="es-MX" sz="1200"/>
                        <a:t>63</a:t>
                      </a:r>
                      <a:endParaRPr sz="1200"/>
                    </a:p>
                  </a:txBody>
                  <a:tcPr marL="91450" marR="91450" marT="45725" marB="45725"/>
                </a:tc>
                <a:tc>
                  <a:txBody>
                    <a:bodyPr/>
                    <a:lstStyle/>
                    <a:p>
                      <a:pPr marL="0" marR="0" lvl="0" indent="0" algn="ctr" rtl="0">
                        <a:spcBef>
                          <a:spcPts val="0"/>
                        </a:spcBef>
                        <a:spcAft>
                          <a:spcPts val="0"/>
                        </a:spcAft>
                        <a:buNone/>
                      </a:pPr>
                      <a:r>
                        <a:rPr lang="es-MX" sz="1200"/>
                        <a:t>33</a:t>
                      </a:r>
                      <a:endParaRPr sz="1200"/>
                    </a:p>
                  </a:txBody>
                  <a:tcPr marL="91450" marR="91450" marT="45725" marB="45725"/>
                </a:tc>
                <a:tc>
                  <a:txBody>
                    <a:bodyPr/>
                    <a:lstStyle/>
                    <a:p>
                      <a:pPr marL="0" marR="0" lvl="0" indent="0" algn="ctr" rtl="0">
                        <a:spcBef>
                          <a:spcPts val="0"/>
                        </a:spcBef>
                        <a:spcAft>
                          <a:spcPts val="0"/>
                        </a:spcAft>
                        <a:buNone/>
                      </a:pPr>
                      <a:r>
                        <a:rPr lang="es-MX" sz="1200"/>
                        <a:t>66</a:t>
                      </a:r>
                      <a:endParaRPr sz="1200"/>
                    </a:p>
                  </a:txBody>
                  <a:tcPr marL="91450" marR="91450" marT="45725" marB="45725"/>
                </a:tc>
                <a:extLst>
                  <a:ext uri="{0D108BD9-81ED-4DB2-BD59-A6C34878D82A}">
                    <a16:rowId xmlns:a16="http://schemas.microsoft.com/office/drawing/2014/main" val="10008"/>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Admón. Ambiental</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13</a:t>
                      </a:r>
                      <a:endParaRPr sz="1200"/>
                    </a:p>
                  </a:txBody>
                  <a:tcPr marL="91450" marR="91450" marT="45725" marB="45725"/>
                </a:tc>
                <a:tc>
                  <a:txBody>
                    <a:bodyPr/>
                    <a:lstStyle/>
                    <a:p>
                      <a:pPr marL="0" marR="0" lvl="0" indent="0" algn="ctr" rtl="0">
                        <a:spcBef>
                          <a:spcPts val="0"/>
                        </a:spcBef>
                        <a:spcAft>
                          <a:spcPts val="0"/>
                        </a:spcAft>
                        <a:buNone/>
                      </a:pPr>
                      <a:r>
                        <a:rPr lang="es-MX" sz="1200"/>
                        <a:t>21</a:t>
                      </a:r>
                      <a:endParaRPr sz="1200"/>
                    </a:p>
                  </a:txBody>
                  <a:tcPr marL="91450" marR="91450" marT="45725" marB="45725"/>
                </a:tc>
                <a:tc>
                  <a:txBody>
                    <a:bodyPr/>
                    <a:lstStyle/>
                    <a:p>
                      <a:pPr marL="0" marR="0" lvl="0" indent="0" algn="ctr" rtl="0">
                        <a:spcBef>
                          <a:spcPts val="0"/>
                        </a:spcBef>
                        <a:spcAft>
                          <a:spcPts val="0"/>
                        </a:spcAft>
                        <a:buNone/>
                      </a:pPr>
                      <a:r>
                        <a:rPr lang="es-MX" sz="1200"/>
                        <a:t>13</a:t>
                      </a:r>
                      <a:endParaRPr sz="1200"/>
                    </a:p>
                  </a:txBody>
                  <a:tcPr marL="91450" marR="91450" marT="45725" marB="45725"/>
                </a:tc>
                <a:tc>
                  <a:txBody>
                    <a:bodyPr/>
                    <a:lstStyle/>
                    <a:p>
                      <a:pPr marL="0" marR="0" lvl="0" indent="0" algn="ctr" rtl="0">
                        <a:spcBef>
                          <a:spcPts val="0"/>
                        </a:spcBef>
                        <a:spcAft>
                          <a:spcPts val="0"/>
                        </a:spcAft>
                        <a:buNone/>
                      </a:pPr>
                      <a:r>
                        <a:rPr lang="es-MX" sz="1200"/>
                        <a:t>26</a:t>
                      </a:r>
                      <a:endParaRPr sz="1200"/>
                    </a:p>
                  </a:txBody>
                  <a:tcPr marL="91450" marR="91450" marT="45725" marB="45725"/>
                </a:tc>
                <a:extLst>
                  <a:ext uri="{0D108BD9-81ED-4DB2-BD59-A6C34878D82A}">
                    <a16:rowId xmlns:a16="http://schemas.microsoft.com/office/drawing/2014/main" val="10009"/>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Admón. Agropecuaria</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5</a:t>
                      </a:r>
                      <a:endParaRPr sz="1200"/>
                    </a:p>
                  </a:txBody>
                  <a:tcPr marL="91450" marR="91450" marT="45725" marB="45725"/>
                </a:tc>
                <a:tc>
                  <a:txBody>
                    <a:bodyPr/>
                    <a:lstStyle/>
                    <a:p>
                      <a:pPr marL="0" marR="0" lvl="0" indent="0" algn="ctr" rtl="0">
                        <a:spcBef>
                          <a:spcPts val="0"/>
                        </a:spcBef>
                        <a:spcAft>
                          <a:spcPts val="0"/>
                        </a:spcAft>
                        <a:buNone/>
                      </a:pPr>
                      <a:r>
                        <a:rPr lang="es-MX" sz="1200"/>
                        <a:t>10</a:t>
                      </a:r>
                      <a:endParaRPr sz="1200"/>
                    </a:p>
                  </a:txBody>
                  <a:tcPr marL="91450" marR="91450" marT="45725" marB="45725"/>
                </a:tc>
                <a:tc>
                  <a:txBody>
                    <a:bodyPr/>
                    <a:lstStyle/>
                    <a:p>
                      <a:pPr marL="0" marR="0" lvl="0" indent="0" algn="ctr" rtl="0">
                        <a:spcBef>
                          <a:spcPts val="0"/>
                        </a:spcBef>
                        <a:spcAft>
                          <a:spcPts val="0"/>
                        </a:spcAft>
                        <a:buNone/>
                      </a:pPr>
                      <a:r>
                        <a:rPr lang="es-MX" sz="1200"/>
                        <a:t>5</a:t>
                      </a:r>
                      <a:endParaRPr sz="1200"/>
                    </a:p>
                  </a:txBody>
                  <a:tcPr marL="91450" marR="91450" marT="45725" marB="45725"/>
                </a:tc>
                <a:tc>
                  <a:txBody>
                    <a:bodyPr/>
                    <a:lstStyle/>
                    <a:p>
                      <a:pPr marL="0" marR="0" lvl="0" indent="0" algn="ctr" rtl="0">
                        <a:spcBef>
                          <a:spcPts val="0"/>
                        </a:spcBef>
                        <a:spcAft>
                          <a:spcPts val="0"/>
                        </a:spcAft>
                        <a:buNone/>
                      </a:pPr>
                      <a:r>
                        <a:rPr lang="es-MX" sz="1200"/>
                        <a:t>10</a:t>
                      </a:r>
                      <a:endParaRPr sz="1200"/>
                    </a:p>
                  </a:txBody>
                  <a:tcPr marL="91450" marR="91450" marT="45725" marB="45725"/>
                </a:tc>
                <a:extLst>
                  <a:ext uri="{0D108BD9-81ED-4DB2-BD59-A6C34878D82A}">
                    <a16:rowId xmlns:a16="http://schemas.microsoft.com/office/drawing/2014/main" val="10010"/>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Profe Agroindustria</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4</a:t>
                      </a:r>
                      <a:endParaRPr sz="1200"/>
                    </a:p>
                  </a:txBody>
                  <a:tcPr marL="91450" marR="91450" marT="45725" marB="45725"/>
                </a:tc>
                <a:tc>
                  <a:txBody>
                    <a:bodyPr/>
                    <a:lstStyle/>
                    <a:p>
                      <a:pPr marL="0" marR="0" lvl="0" indent="0" algn="ctr" rtl="0">
                        <a:spcBef>
                          <a:spcPts val="0"/>
                        </a:spcBef>
                        <a:spcAft>
                          <a:spcPts val="0"/>
                        </a:spcAft>
                        <a:buNone/>
                      </a:pPr>
                      <a:r>
                        <a:rPr lang="es-MX" sz="1200"/>
                        <a:t>4</a:t>
                      </a:r>
                      <a:endParaRPr sz="1200"/>
                    </a:p>
                  </a:txBody>
                  <a:tcPr marL="91450" marR="91450" marT="45725" marB="45725"/>
                </a:tc>
                <a:tc>
                  <a:txBody>
                    <a:bodyPr/>
                    <a:lstStyle/>
                    <a:p>
                      <a:pPr marL="0" marR="0" lvl="0" indent="0" algn="ctr" rtl="0">
                        <a:spcBef>
                          <a:spcPts val="0"/>
                        </a:spcBef>
                        <a:spcAft>
                          <a:spcPts val="0"/>
                        </a:spcAft>
                        <a:buNone/>
                      </a:pPr>
                      <a:r>
                        <a:rPr lang="es-MX" sz="1200"/>
                        <a:t>4</a:t>
                      </a:r>
                      <a:endParaRPr sz="1200"/>
                    </a:p>
                  </a:txBody>
                  <a:tcPr marL="91450" marR="91450" marT="45725" marB="45725"/>
                </a:tc>
                <a:tc>
                  <a:txBody>
                    <a:bodyPr/>
                    <a:lstStyle/>
                    <a:p>
                      <a:pPr marL="0" marR="0" lvl="0" indent="0" algn="ctr" rtl="0">
                        <a:spcBef>
                          <a:spcPts val="0"/>
                        </a:spcBef>
                        <a:spcAft>
                          <a:spcPts val="0"/>
                        </a:spcAft>
                        <a:buNone/>
                      </a:pPr>
                      <a:r>
                        <a:rPr lang="es-MX" sz="1200"/>
                        <a:t>8</a:t>
                      </a:r>
                      <a:endParaRPr sz="1200"/>
                    </a:p>
                  </a:txBody>
                  <a:tcPr marL="91450" marR="91450" marT="45725" marB="45725"/>
                </a:tc>
                <a:extLst>
                  <a:ext uri="{0D108BD9-81ED-4DB2-BD59-A6C34878D82A}">
                    <a16:rowId xmlns:a16="http://schemas.microsoft.com/office/drawing/2014/main" val="10011"/>
                  </a:ext>
                </a:extLst>
              </a:tr>
              <a:tr h="370850">
                <a:tc vMerge="1">
                  <a:txBody>
                    <a:bodyPr/>
                    <a:lstStyle/>
                    <a:p>
                      <a:endParaRPr lang="es-CO"/>
                    </a:p>
                  </a:txBody>
                  <a:tcPr/>
                </a:tc>
                <a:tc>
                  <a:txBody>
                    <a:bodyPr/>
                    <a:lstStyle/>
                    <a:p>
                      <a:pPr marL="0" marR="0" lvl="0" indent="0" algn="l" rtl="0">
                        <a:spcBef>
                          <a:spcPts val="0"/>
                        </a:spcBef>
                        <a:spcAft>
                          <a:spcPts val="0"/>
                        </a:spcAft>
                        <a:buNone/>
                      </a:pPr>
                      <a:r>
                        <a:rPr lang="es-MX" sz="1200"/>
                        <a:t>Diseño Visual</a:t>
                      </a:r>
                      <a:endParaRPr sz="1200"/>
                    </a:p>
                  </a:txBody>
                  <a:tcPr marL="91450" marR="91450" marT="45725" marB="45725"/>
                </a:tc>
                <a:tc>
                  <a:txBody>
                    <a:bodyPr/>
                    <a:lstStyle/>
                    <a:p>
                      <a:pPr marL="0" marR="0" lvl="0" indent="0" algn="ctr" rtl="0">
                        <a:spcBef>
                          <a:spcPts val="0"/>
                        </a:spcBef>
                        <a:spcAft>
                          <a:spcPts val="0"/>
                        </a:spcAft>
                        <a:buNone/>
                      </a:pP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tc>
                  <a:txBody>
                    <a:bodyPr/>
                    <a:lstStyle/>
                    <a:p>
                      <a:pPr marL="0" marR="0" lvl="0" indent="0" algn="ctr" rtl="0">
                        <a:spcBef>
                          <a:spcPts val="0"/>
                        </a:spcBef>
                        <a:spcAft>
                          <a:spcPts val="0"/>
                        </a:spcAft>
                        <a:buNone/>
                      </a:pPr>
                      <a:r>
                        <a:rPr lang="es-MX" sz="1200"/>
                        <a:t>0</a:t>
                      </a:r>
                      <a:endParaRPr sz="1200"/>
                    </a:p>
                  </a:txBody>
                  <a:tcPr marL="91450" marR="91450" marT="45725" marB="45725"/>
                </a:tc>
                <a:extLst>
                  <a:ext uri="{0D108BD9-81ED-4DB2-BD59-A6C34878D82A}">
                    <a16:rowId xmlns:a16="http://schemas.microsoft.com/office/drawing/2014/main" val="10012"/>
                  </a:ext>
                </a:extLst>
              </a:tr>
              <a:tr h="370850">
                <a:tc gridSpan="2">
                  <a:txBody>
                    <a:bodyPr/>
                    <a:lstStyle/>
                    <a:p>
                      <a:pPr marL="0" marR="0" lvl="0" indent="0" algn="ctr" rtl="0">
                        <a:spcBef>
                          <a:spcPts val="0"/>
                        </a:spcBef>
                        <a:spcAft>
                          <a:spcPts val="0"/>
                        </a:spcAft>
                        <a:buNone/>
                      </a:pPr>
                      <a:r>
                        <a:rPr lang="es-MX" sz="1200" b="1"/>
                        <a:t>TOTAL</a:t>
                      </a:r>
                      <a:endParaRPr sz="1200" b="1"/>
                    </a:p>
                  </a:txBody>
                  <a:tcPr marL="91450" marR="91450" marT="45725" marB="45725" anchor="ctr"/>
                </a:tc>
                <a:tc hMerge="1">
                  <a:txBody>
                    <a:bodyPr/>
                    <a:lstStyle/>
                    <a:p>
                      <a:endParaRPr lang="es-CO"/>
                    </a:p>
                  </a:txBody>
                  <a:tcPr/>
                </a:tc>
                <a:tc>
                  <a:txBody>
                    <a:bodyPr/>
                    <a:lstStyle/>
                    <a:p>
                      <a:pPr marL="0" marR="0" lvl="0" indent="0" algn="ctr" rtl="0">
                        <a:spcBef>
                          <a:spcPts val="0"/>
                        </a:spcBef>
                        <a:spcAft>
                          <a:spcPts val="0"/>
                        </a:spcAft>
                        <a:buNone/>
                      </a:pPr>
                      <a:r>
                        <a:rPr lang="es-MX" sz="1200" b="1"/>
                        <a:t>3</a:t>
                      </a:r>
                      <a:endParaRPr sz="1200" b="1"/>
                    </a:p>
                  </a:txBody>
                  <a:tcPr marL="91450" marR="91450" marT="45725" marB="45725" anchor="ctr"/>
                </a:tc>
                <a:tc>
                  <a:txBody>
                    <a:bodyPr/>
                    <a:lstStyle/>
                    <a:p>
                      <a:pPr marL="0" marR="0" lvl="0" indent="0" algn="ctr" rtl="0">
                        <a:spcBef>
                          <a:spcPts val="0"/>
                        </a:spcBef>
                        <a:spcAft>
                          <a:spcPts val="0"/>
                        </a:spcAft>
                        <a:buNone/>
                      </a:pPr>
                      <a:r>
                        <a:rPr lang="es-MX" sz="1200" b="1"/>
                        <a:t>180</a:t>
                      </a:r>
                      <a:endParaRPr sz="1200" b="1"/>
                    </a:p>
                  </a:txBody>
                  <a:tcPr marL="91450" marR="91450" marT="45725" marB="45725" anchor="ctr"/>
                </a:tc>
                <a:tc>
                  <a:txBody>
                    <a:bodyPr/>
                    <a:lstStyle/>
                    <a:p>
                      <a:pPr marL="0" marR="0" lvl="0" indent="0" algn="ctr" rtl="0">
                        <a:spcBef>
                          <a:spcPts val="0"/>
                        </a:spcBef>
                        <a:spcAft>
                          <a:spcPts val="0"/>
                        </a:spcAft>
                        <a:buNone/>
                      </a:pPr>
                      <a:r>
                        <a:rPr lang="es-MX" sz="1200" b="1"/>
                        <a:t>318</a:t>
                      </a:r>
                      <a:endParaRPr sz="1200" b="1"/>
                    </a:p>
                  </a:txBody>
                  <a:tcPr marL="91450" marR="91450" marT="45725" marB="45725" anchor="ctr"/>
                </a:tc>
                <a:tc>
                  <a:txBody>
                    <a:bodyPr/>
                    <a:lstStyle/>
                    <a:p>
                      <a:pPr marL="0" marR="0" lvl="0" indent="0" algn="ctr" rtl="0">
                        <a:spcBef>
                          <a:spcPts val="0"/>
                        </a:spcBef>
                        <a:spcAft>
                          <a:spcPts val="0"/>
                        </a:spcAft>
                        <a:buNone/>
                      </a:pPr>
                      <a:r>
                        <a:rPr lang="es-MX" sz="1200" b="1"/>
                        <a:t>192</a:t>
                      </a:r>
                      <a:endParaRPr sz="1200" b="1"/>
                    </a:p>
                  </a:txBody>
                  <a:tcPr marL="91450" marR="91450" marT="45725" marB="45725" anchor="ctr"/>
                </a:tc>
                <a:tc>
                  <a:txBody>
                    <a:bodyPr/>
                    <a:lstStyle/>
                    <a:p>
                      <a:pPr marL="0" marR="0" lvl="0" indent="0" algn="ctr" rtl="0">
                        <a:spcBef>
                          <a:spcPts val="0"/>
                        </a:spcBef>
                        <a:spcAft>
                          <a:spcPts val="0"/>
                        </a:spcAft>
                        <a:buNone/>
                      </a:pPr>
                      <a:r>
                        <a:rPr lang="es-MX" sz="1200" b="1"/>
                        <a:t>362</a:t>
                      </a:r>
                      <a:endParaRPr sz="1200" b="1"/>
                    </a:p>
                  </a:txBody>
                  <a:tcPr marL="91450" marR="91450" marT="45725" marB="45725" anchor="ctr"/>
                </a:tc>
                <a:extLst>
                  <a:ext uri="{0D108BD9-81ED-4DB2-BD59-A6C34878D82A}">
                    <a16:rowId xmlns:a16="http://schemas.microsoft.com/office/drawing/2014/main" val="10013"/>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29" name="Google Shape;1229;p85"/>
          <p:cNvPicPr preferRelativeResize="0">
            <a:picLocks noGrp="1"/>
          </p:cNvPicPr>
          <p:nvPr>
            <p:ph type="body" idx="1"/>
          </p:nvPr>
        </p:nvPicPr>
        <p:blipFill rotWithShape="1">
          <a:blip r:embed="rId3">
            <a:alphaModFix/>
          </a:blip>
          <a:srcRect/>
          <a:stretch/>
        </p:blipFill>
        <p:spPr>
          <a:xfrm>
            <a:off x="0" y="0"/>
            <a:ext cx="12191998" cy="6858000"/>
          </a:xfrm>
          <a:prstGeom prst="rect">
            <a:avLst/>
          </a:prstGeom>
          <a:noFill/>
          <a:ln>
            <a:noFill/>
          </a:ln>
        </p:spPr>
      </p:pic>
    </p:spTree>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35" name="Google Shape;1235;p86"/>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236" name="Google Shape;1236;p86"/>
          <p:cNvGrpSpPr/>
          <p:nvPr/>
        </p:nvGrpSpPr>
        <p:grpSpPr>
          <a:xfrm>
            <a:off x="11875990" y="246497"/>
            <a:ext cx="249159" cy="249159"/>
            <a:chOff x="11203403" y="118310"/>
            <a:chExt cx="802106" cy="802106"/>
          </a:xfrm>
        </p:grpSpPr>
        <p:sp>
          <p:nvSpPr>
            <p:cNvPr id="1237" name="Google Shape;1237;p86"/>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8" name="Google Shape;1238;p86"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239" name="Google Shape;1239;p86"/>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PRÁCTICAS EMPRESARIALES</a:t>
            </a:r>
            <a:endParaRPr sz="2400" b="1">
              <a:solidFill>
                <a:schemeClr val="dk1"/>
              </a:solidFill>
              <a:latin typeface="Arial"/>
              <a:ea typeface="Arial"/>
              <a:cs typeface="Arial"/>
              <a:sym typeface="Arial"/>
            </a:endParaRPr>
          </a:p>
        </p:txBody>
      </p:sp>
      <p:sp>
        <p:nvSpPr>
          <p:cNvPr id="1240" name="Google Shape;1240;p86"/>
          <p:cNvSpPr txBox="1"/>
          <p:nvPr/>
        </p:nvSpPr>
        <p:spPr>
          <a:xfrm>
            <a:off x="1648177" y="1690688"/>
            <a:ext cx="8771468"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Número de estudiantes que inscribieron y terminaron a satisfacción la etapa práctica, pertenecientes a las sedes de Roldanillo, El Dovio, Versalles, La Unión, La Victoria, Toro, Guacarí, Ginebra, Dapa, Dagua, Cali y Buenavista (Q).</a:t>
            </a:r>
            <a:endParaRPr/>
          </a:p>
        </p:txBody>
      </p:sp>
      <p:graphicFrame>
        <p:nvGraphicFramePr>
          <p:cNvPr id="1241" name="Google Shape;1241;p86"/>
          <p:cNvGraphicFramePr/>
          <p:nvPr/>
        </p:nvGraphicFramePr>
        <p:xfrm>
          <a:off x="969264" y="3428999"/>
          <a:ext cx="3000000" cy="3000000"/>
        </p:xfrm>
        <a:graphic>
          <a:graphicData uri="http://schemas.openxmlformats.org/drawingml/2006/table">
            <a:tbl>
              <a:tblPr firstRow="1" bandRow="1">
                <a:noFill/>
                <a:tableStyleId>{B3EE1794-305A-4D41-9306-B8CCA0B07387}</a:tableStyleId>
              </a:tblPr>
              <a:tblGrid>
                <a:gridCol w="5550825">
                  <a:extLst>
                    <a:ext uri="{9D8B030D-6E8A-4147-A177-3AD203B41FA5}">
                      <a16:colId xmlns:a16="http://schemas.microsoft.com/office/drawing/2014/main" val="20000"/>
                    </a:ext>
                  </a:extLst>
                </a:gridCol>
                <a:gridCol w="41747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MX" sz="1800"/>
                        <a:t>Descripción</a:t>
                      </a:r>
                      <a:endParaRPr sz="1800"/>
                    </a:p>
                  </a:txBody>
                  <a:tcPr marL="91450" marR="91450" marT="45725" marB="45725"/>
                </a:tc>
                <a:tc>
                  <a:txBody>
                    <a:bodyPr/>
                    <a:lstStyle/>
                    <a:p>
                      <a:pPr marL="0" marR="0" lvl="0" indent="0" algn="ctr" rtl="0">
                        <a:spcBef>
                          <a:spcPts val="0"/>
                        </a:spcBef>
                        <a:spcAft>
                          <a:spcPts val="0"/>
                        </a:spcAft>
                        <a:buNone/>
                      </a:pPr>
                      <a:r>
                        <a:rPr lang="es-MX" sz="1800"/>
                        <a:t>Cantidad de estudiantes</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MX" sz="1800"/>
                        <a:t>Número de estudiantes que iniciaron la etapa práctica</a:t>
                      </a:r>
                      <a:endParaRPr sz="1800"/>
                    </a:p>
                  </a:txBody>
                  <a:tcPr marL="91450" marR="91450" marT="45725" marB="45725"/>
                </a:tc>
                <a:tc>
                  <a:txBody>
                    <a:bodyPr/>
                    <a:lstStyle/>
                    <a:p>
                      <a:pPr marL="0" marR="0" lvl="0" indent="0" algn="ctr" rtl="0">
                        <a:spcBef>
                          <a:spcPts val="0"/>
                        </a:spcBef>
                        <a:spcAft>
                          <a:spcPts val="0"/>
                        </a:spcAft>
                        <a:buNone/>
                      </a:pPr>
                      <a:r>
                        <a:rPr lang="es-MX" sz="1800"/>
                        <a:t>710</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s-MX" sz="1800"/>
                        <a:t>Número de estudiantes que terminaron la etapa práctica</a:t>
                      </a:r>
                      <a:endParaRPr sz="1800"/>
                    </a:p>
                  </a:txBody>
                  <a:tcPr marL="91450" marR="91450" marT="45725" marB="45725"/>
                </a:tc>
                <a:tc>
                  <a:txBody>
                    <a:bodyPr/>
                    <a:lstStyle/>
                    <a:p>
                      <a:pPr marL="0" marR="0" lvl="0" indent="0" algn="ctr" rtl="0">
                        <a:spcBef>
                          <a:spcPts val="0"/>
                        </a:spcBef>
                        <a:spcAft>
                          <a:spcPts val="0"/>
                        </a:spcAft>
                        <a:buNone/>
                      </a:pPr>
                      <a:r>
                        <a:rPr lang="es-MX" sz="1800"/>
                        <a:t>688</a:t>
                      </a:r>
                      <a:endParaRPr sz="1800"/>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47" name="Google Shape;1247;p87"/>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248" name="Google Shape;1248;p87"/>
          <p:cNvGrpSpPr/>
          <p:nvPr/>
        </p:nvGrpSpPr>
        <p:grpSpPr>
          <a:xfrm>
            <a:off x="11875990" y="246497"/>
            <a:ext cx="249159" cy="249159"/>
            <a:chOff x="11203403" y="118310"/>
            <a:chExt cx="802106" cy="802106"/>
          </a:xfrm>
        </p:grpSpPr>
        <p:sp>
          <p:nvSpPr>
            <p:cNvPr id="1249" name="Google Shape;1249;p8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0" name="Google Shape;1250;p8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251" name="Google Shape;1251;p87"/>
          <p:cNvSpPr txBox="1"/>
          <p:nvPr/>
        </p:nvSpPr>
        <p:spPr>
          <a:xfrm>
            <a:off x="2167464" y="1005235"/>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ARTICULACIÓN A TRAVÉS DE TRABAJO DE GRADO</a:t>
            </a:r>
            <a:endParaRPr sz="2400" b="1">
              <a:solidFill>
                <a:schemeClr val="dk1"/>
              </a:solidFill>
              <a:latin typeface="Arial"/>
              <a:ea typeface="Arial"/>
              <a:cs typeface="Arial"/>
              <a:sym typeface="Arial"/>
            </a:endParaRPr>
          </a:p>
        </p:txBody>
      </p:sp>
      <p:sp>
        <p:nvSpPr>
          <p:cNvPr id="1252" name="Google Shape;1252;p87"/>
          <p:cNvSpPr txBox="1"/>
          <p:nvPr/>
        </p:nvSpPr>
        <p:spPr>
          <a:xfrm>
            <a:off x="1610077" y="1982738"/>
            <a:ext cx="8771468"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Número de estudiantes en Articulación que inscribieron y terminaron a satisfacción trabajo de grado, pertenecientes a los municipios de Roldanillo, Riofrío y Yumbo.</a:t>
            </a:r>
            <a:endParaRPr/>
          </a:p>
        </p:txBody>
      </p:sp>
      <p:graphicFrame>
        <p:nvGraphicFramePr>
          <p:cNvPr id="1253" name="Google Shape;1253;p87"/>
          <p:cNvGraphicFramePr/>
          <p:nvPr/>
        </p:nvGraphicFramePr>
        <p:xfrm>
          <a:off x="1233224" y="3128218"/>
          <a:ext cx="3000000" cy="3000000"/>
        </p:xfrm>
        <a:graphic>
          <a:graphicData uri="http://schemas.openxmlformats.org/drawingml/2006/table">
            <a:tbl>
              <a:tblPr firstRow="1" bandRow="1">
                <a:noFill/>
                <a:tableStyleId>{B3EE1794-305A-4D41-9306-B8CCA0B07387}</a:tableStyleId>
              </a:tblPr>
              <a:tblGrid>
                <a:gridCol w="5550825">
                  <a:extLst>
                    <a:ext uri="{9D8B030D-6E8A-4147-A177-3AD203B41FA5}">
                      <a16:colId xmlns:a16="http://schemas.microsoft.com/office/drawing/2014/main" val="20000"/>
                    </a:ext>
                  </a:extLst>
                </a:gridCol>
                <a:gridCol w="4174700">
                  <a:extLst>
                    <a:ext uri="{9D8B030D-6E8A-4147-A177-3AD203B41FA5}">
                      <a16:colId xmlns:a16="http://schemas.microsoft.com/office/drawing/2014/main" val="20001"/>
                    </a:ext>
                  </a:extLst>
                </a:gridCol>
              </a:tblGrid>
              <a:tr h="325125">
                <a:tc>
                  <a:txBody>
                    <a:bodyPr/>
                    <a:lstStyle/>
                    <a:p>
                      <a:pPr marL="0" marR="0" lvl="0" indent="0" algn="ctr" rtl="0">
                        <a:spcBef>
                          <a:spcPts val="0"/>
                        </a:spcBef>
                        <a:spcAft>
                          <a:spcPts val="0"/>
                        </a:spcAft>
                        <a:buNone/>
                      </a:pPr>
                      <a:r>
                        <a:rPr lang="es-MX" sz="1800"/>
                        <a:t>Descripción</a:t>
                      </a:r>
                      <a:endParaRPr sz="1800"/>
                    </a:p>
                  </a:txBody>
                  <a:tcPr marL="91450" marR="91450" marT="45725" marB="45725"/>
                </a:tc>
                <a:tc>
                  <a:txBody>
                    <a:bodyPr/>
                    <a:lstStyle/>
                    <a:p>
                      <a:pPr marL="0" marR="0" lvl="0" indent="0" algn="ctr" rtl="0">
                        <a:spcBef>
                          <a:spcPts val="0"/>
                        </a:spcBef>
                        <a:spcAft>
                          <a:spcPts val="0"/>
                        </a:spcAft>
                        <a:buNone/>
                      </a:pPr>
                      <a:r>
                        <a:rPr lang="es-MX" sz="1800"/>
                        <a:t>Cantidad de estudiantes</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MX" sz="1800"/>
                        <a:t>Número de estudiantes de articulación que inscribieron trabajo de grado</a:t>
                      </a:r>
                      <a:endParaRPr sz="1800"/>
                    </a:p>
                  </a:txBody>
                  <a:tcPr marL="91450" marR="91450" marT="45725" marB="45725"/>
                </a:tc>
                <a:tc>
                  <a:txBody>
                    <a:bodyPr/>
                    <a:lstStyle/>
                    <a:p>
                      <a:pPr marL="0" marR="0" lvl="0" indent="0" algn="ctr" rtl="0">
                        <a:spcBef>
                          <a:spcPts val="0"/>
                        </a:spcBef>
                        <a:spcAft>
                          <a:spcPts val="0"/>
                        </a:spcAft>
                        <a:buNone/>
                      </a:pPr>
                      <a:r>
                        <a:rPr lang="es-MX" sz="1800"/>
                        <a:t>146</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s-MX" sz="1800"/>
                        <a:t>Número de estudiantes de articulación que terminaron a satisfacción trabajo de grado</a:t>
                      </a:r>
                      <a:endParaRPr sz="1800"/>
                    </a:p>
                  </a:txBody>
                  <a:tcPr marL="91450" marR="91450" marT="45725" marB="45725"/>
                </a:tc>
                <a:tc>
                  <a:txBody>
                    <a:bodyPr/>
                    <a:lstStyle/>
                    <a:p>
                      <a:pPr marL="0" marR="0" lvl="0" indent="0" algn="ctr" rtl="0">
                        <a:spcBef>
                          <a:spcPts val="0"/>
                        </a:spcBef>
                        <a:spcAft>
                          <a:spcPts val="0"/>
                        </a:spcAft>
                        <a:buNone/>
                      </a:pPr>
                      <a:r>
                        <a:rPr lang="es-MX" sz="1800"/>
                        <a:t>146</a:t>
                      </a:r>
                      <a:endParaRPr sz="1800"/>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59" name="Google Shape;1259;p88"/>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260" name="Google Shape;1260;p88"/>
          <p:cNvGrpSpPr/>
          <p:nvPr/>
        </p:nvGrpSpPr>
        <p:grpSpPr>
          <a:xfrm>
            <a:off x="11875990" y="246497"/>
            <a:ext cx="249159" cy="249159"/>
            <a:chOff x="11203403" y="118310"/>
            <a:chExt cx="802106" cy="802106"/>
          </a:xfrm>
        </p:grpSpPr>
        <p:sp>
          <p:nvSpPr>
            <p:cNvPr id="1261" name="Google Shape;1261;p8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2" name="Google Shape;1262;p8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263" name="Google Shape;1263;p88"/>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PRÁCTICAS EMPRESARIALES</a:t>
            </a:r>
            <a:endParaRPr sz="2400" b="1">
              <a:solidFill>
                <a:schemeClr val="dk1"/>
              </a:solidFill>
              <a:latin typeface="Arial"/>
              <a:ea typeface="Arial"/>
              <a:cs typeface="Arial"/>
              <a:sym typeface="Arial"/>
            </a:endParaRPr>
          </a:p>
        </p:txBody>
      </p:sp>
      <p:sp>
        <p:nvSpPr>
          <p:cNvPr id="1264" name="Google Shape;1264;p88"/>
          <p:cNvSpPr txBox="1"/>
          <p:nvPr/>
        </p:nvSpPr>
        <p:spPr>
          <a:xfrm>
            <a:off x="1243186" y="1676754"/>
            <a:ext cx="9705623"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alibri"/>
                <a:ea typeface="Calibri"/>
                <a:cs typeface="Calibri"/>
                <a:sym typeface="Calibri"/>
              </a:rPr>
              <a:t>Empresas vinculadas para el desarrollo de la etapa práctica, dentro de las cuales se destacan: Carvajal S.A, Casa Grajales S.A, Cooperativa de Transportadores La Andina, Bimbo de Colombia S.A, Laboratorio Baxter, Alcaldías Municipales, Ingenio Pichichi, Colombina S.A, concejos municipales, Nestlé, Riopaila Castilla S.A, entre otras empresas más.</a:t>
            </a:r>
            <a:endParaRPr/>
          </a:p>
        </p:txBody>
      </p:sp>
      <p:graphicFrame>
        <p:nvGraphicFramePr>
          <p:cNvPr id="1265" name="Google Shape;1265;p88"/>
          <p:cNvGraphicFramePr/>
          <p:nvPr/>
        </p:nvGraphicFramePr>
        <p:xfrm>
          <a:off x="1233223" y="3424658"/>
          <a:ext cx="3000000" cy="3000000"/>
        </p:xfrm>
        <a:graphic>
          <a:graphicData uri="http://schemas.openxmlformats.org/drawingml/2006/table">
            <a:tbl>
              <a:tblPr firstRow="1" bandRow="1">
                <a:noFill/>
                <a:tableStyleId>{B3EE1794-305A-4D41-9306-B8CCA0B07387}</a:tableStyleId>
              </a:tblPr>
              <a:tblGrid>
                <a:gridCol w="5687575">
                  <a:extLst>
                    <a:ext uri="{9D8B030D-6E8A-4147-A177-3AD203B41FA5}">
                      <a16:colId xmlns:a16="http://schemas.microsoft.com/office/drawing/2014/main" val="20000"/>
                    </a:ext>
                  </a:extLst>
                </a:gridCol>
                <a:gridCol w="40379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MX" sz="1800"/>
                        <a:t>Descripción</a:t>
                      </a:r>
                      <a:endParaRPr sz="1800"/>
                    </a:p>
                  </a:txBody>
                  <a:tcPr marL="91450" marR="91450" marT="45725" marB="45725"/>
                </a:tc>
                <a:tc>
                  <a:txBody>
                    <a:bodyPr/>
                    <a:lstStyle/>
                    <a:p>
                      <a:pPr marL="0" marR="0" lvl="0" indent="0" algn="ctr" rtl="0">
                        <a:spcBef>
                          <a:spcPts val="0"/>
                        </a:spcBef>
                        <a:spcAft>
                          <a:spcPts val="0"/>
                        </a:spcAft>
                        <a:buNone/>
                      </a:pPr>
                      <a:r>
                        <a:rPr lang="es-MX" sz="1800"/>
                        <a:t>Cantidad de estudiantes</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MX" sz="1800"/>
                        <a:t>Empresas vinculadas en el Norte del Valle del Cauca</a:t>
                      </a:r>
                      <a:endParaRPr sz="1800"/>
                    </a:p>
                  </a:txBody>
                  <a:tcPr marL="91450" marR="91450" marT="45725" marB="45725"/>
                </a:tc>
                <a:tc>
                  <a:txBody>
                    <a:bodyPr/>
                    <a:lstStyle/>
                    <a:p>
                      <a:pPr marL="0" marR="0" lvl="0" indent="0" algn="ctr" rtl="0">
                        <a:spcBef>
                          <a:spcPts val="0"/>
                        </a:spcBef>
                        <a:spcAft>
                          <a:spcPts val="0"/>
                        </a:spcAft>
                        <a:buNone/>
                      </a:pPr>
                      <a:r>
                        <a:rPr lang="es-MX" sz="1800"/>
                        <a:t>189</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s-MX" sz="1800"/>
                        <a:t>Empresas vinculadas en el Centro y Sur del Valle del Cauca</a:t>
                      </a:r>
                      <a:endParaRPr sz="1800"/>
                    </a:p>
                  </a:txBody>
                  <a:tcPr marL="91450" marR="91450" marT="45725" marB="45725"/>
                </a:tc>
                <a:tc>
                  <a:txBody>
                    <a:bodyPr/>
                    <a:lstStyle/>
                    <a:p>
                      <a:pPr marL="0" marR="0" lvl="0" indent="0" algn="ctr" rtl="0">
                        <a:spcBef>
                          <a:spcPts val="0"/>
                        </a:spcBef>
                        <a:spcAft>
                          <a:spcPts val="0"/>
                        </a:spcAft>
                        <a:buNone/>
                      </a:pPr>
                      <a:r>
                        <a:rPr lang="es-MX" sz="1800"/>
                        <a:t>151</a:t>
                      </a:r>
                      <a:endParaRPr sz="1800"/>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 name="Marcador de texto 2">
            <a:extLst>
              <a:ext uri="{FF2B5EF4-FFF2-40B4-BE49-F238E27FC236}">
                <a16:creationId xmlns:a16="http://schemas.microsoft.com/office/drawing/2014/main" id="{E74A820D-B626-4306-89E1-338BBA0B19D4}"/>
              </a:ext>
            </a:extLst>
          </p:cNvPr>
          <p:cNvSpPr>
            <a:spLocks noGrp="1"/>
          </p:cNvSpPr>
          <p:nvPr>
            <p:ph type="body" idx="1"/>
          </p:nvPr>
        </p:nvSpPr>
        <p:spPr/>
        <p:txBody>
          <a:bodyPr/>
          <a:lstStyle/>
          <a:p>
            <a:endParaRPr lang="es-CO"/>
          </a:p>
        </p:txBody>
      </p:sp>
      <p:pic>
        <p:nvPicPr>
          <p:cNvPr id="5" name="Imagen 4">
            <a:extLst>
              <a:ext uri="{FF2B5EF4-FFF2-40B4-BE49-F238E27FC236}">
                <a16:creationId xmlns:a16="http://schemas.microsoft.com/office/drawing/2014/main" id="{2A5D3EDD-5A25-43FD-95F7-C993D659907C}"/>
              </a:ext>
            </a:extLst>
          </p:cNvPr>
          <p:cNvPicPr>
            <a:picLocks noChangeAspect="1"/>
          </p:cNvPicPr>
          <p:nvPr/>
        </p:nvPicPr>
        <p:blipFill>
          <a:blip r:embed="rId3"/>
          <a:stretch>
            <a:fillRect/>
          </a:stretch>
        </p:blipFill>
        <p:spPr>
          <a:xfrm>
            <a:off x="0" y="0"/>
            <a:ext cx="12186584" cy="6858000"/>
          </a:xfrm>
          <a:prstGeom prst="rect">
            <a:avLst/>
          </a:prstGeom>
        </p:spPr>
      </p:pic>
    </p:spTree>
  </p:cSld>
  <p:clrMapOvr>
    <a:masterClrMapping/>
  </p:clrMapOvr>
  <p:transition spd="slow">
    <p:pu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77" name="Google Shape;1277;p90"/>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278" name="Google Shape;1278;p90"/>
          <p:cNvGrpSpPr/>
          <p:nvPr/>
        </p:nvGrpSpPr>
        <p:grpSpPr>
          <a:xfrm>
            <a:off x="11875990" y="246497"/>
            <a:ext cx="249159" cy="249159"/>
            <a:chOff x="11203403" y="118310"/>
            <a:chExt cx="802106" cy="802106"/>
          </a:xfrm>
        </p:grpSpPr>
        <p:sp>
          <p:nvSpPr>
            <p:cNvPr id="1279" name="Google Shape;1279;p9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80" name="Google Shape;1280;p90"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281" name="Google Shape;1281;p90"/>
          <p:cNvSpPr txBox="1"/>
          <p:nvPr/>
        </p:nvSpPr>
        <p:spPr>
          <a:xfrm>
            <a:off x="2167462" y="621072"/>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COMPONENTE AGRÍCOLA</a:t>
            </a:r>
            <a:endParaRPr sz="2400" b="1">
              <a:solidFill>
                <a:schemeClr val="dk1"/>
              </a:solidFill>
              <a:latin typeface="Arial"/>
              <a:ea typeface="Arial"/>
              <a:cs typeface="Arial"/>
              <a:sym typeface="Arial"/>
            </a:endParaRPr>
          </a:p>
        </p:txBody>
      </p:sp>
      <p:sp>
        <p:nvSpPr>
          <p:cNvPr id="1282" name="Google Shape;1282;p90"/>
          <p:cNvSpPr txBox="1"/>
          <p:nvPr/>
        </p:nvSpPr>
        <p:spPr>
          <a:xfrm>
            <a:off x="1243184" y="1249784"/>
            <a:ext cx="9705623" cy="2554545"/>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Cultivo maíz: 3,5 hectáreas destinadas a la producción de forraje para alimentación animal y elaboración de ensilaje y grano para las aves, se utiliza la semilla V-1035 especialmente para ensilaje.</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Maíz ensilaje: Debido al desperdicio de silo en el mortero se decide realizar el silo en bolsas para un mayor aprovechamiento.</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Cultivo de platano: Siendo el plátano uno de los productos mas importantes en el país, se destina la siembra y aprovechamiento para practicas académicas.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Cultivos transitorios: siembra de maracuyá, sandía y zapallo.</a:t>
            </a:r>
            <a:endParaRPr/>
          </a:p>
        </p:txBody>
      </p:sp>
      <p:pic>
        <p:nvPicPr>
          <p:cNvPr id="1283" name="Google Shape;1283;p90"/>
          <p:cNvPicPr preferRelativeResize="0"/>
          <p:nvPr/>
        </p:nvPicPr>
        <p:blipFill rotWithShape="1">
          <a:blip r:embed="rId6">
            <a:alphaModFix/>
          </a:blip>
          <a:srcRect/>
          <a:stretch/>
        </p:blipFill>
        <p:spPr>
          <a:xfrm rot="5400000">
            <a:off x="1428778" y="4315624"/>
            <a:ext cx="2308325" cy="1731244"/>
          </a:xfrm>
          <a:prstGeom prst="rect">
            <a:avLst/>
          </a:prstGeom>
          <a:noFill/>
          <a:ln>
            <a:noFill/>
          </a:ln>
        </p:spPr>
      </p:pic>
      <p:pic>
        <p:nvPicPr>
          <p:cNvPr id="1284" name="Google Shape;1284;p90"/>
          <p:cNvPicPr preferRelativeResize="0"/>
          <p:nvPr/>
        </p:nvPicPr>
        <p:blipFill rotWithShape="1">
          <a:blip r:embed="rId7">
            <a:alphaModFix/>
          </a:blip>
          <a:srcRect/>
          <a:stretch/>
        </p:blipFill>
        <p:spPr>
          <a:xfrm rot="5400000">
            <a:off x="3822021" y="4315624"/>
            <a:ext cx="2308327" cy="1731245"/>
          </a:xfrm>
          <a:prstGeom prst="rect">
            <a:avLst/>
          </a:prstGeom>
          <a:noFill/>
          <a:ln>
            <a:noFill/>
          </a:ln>
        </p:spPr>
      </p:pic>
      <p:pic>
        <p:nvPicPr>
          <p:cNvPr id="1285" name="Google Shape;1285;p90"/>
          <p:cNvPicPr preferRelativeResize="0"/>
          <p:nvPr/>
        </p:nvPicPr>
        <p:blipFill rotWithShape="1">
          <a:blip r:embed="rId8">
            <a:alphaModFix/>
          </a:blip>
          <a:srcRect/>
          <a:stretch/>
        </p:blipFill>
        <p:spPr>
          <a:xfrm rot="5400000">
            <a:off x="6215265" y="4315624"/>
            <a:ext cx="2308326" cy="1731245"/>
          </a:xfrm>
          <a:prstGeom prst="rect">
            <a:avLst/>
          </a:prstGeom>
          <a:noFill/>
          <a:ln>
            <a:noFill/>
          </a:ln>
        </p:spPr>
      </p:pic>
      <p:pic>
        <p:nvPicPr>
          <p:cNvPr id="1286" name="Google Shape;1286;p90"/>
          <p:cNvPicPr preferRelativeResize="0"/>
          <p:nvPr/>
        </p:nvPicPr>
        <p:blipFill rotWithShape="1">
          <a:blip r:embed="rId9">
            <a:alphaModFix/>
          </a:blip>
          <a:srcRect t="5163" b="5396"/>
          <a:stretch/>
        </p:blipFill>
        <p:spPr>
          <a:xfrm>
            <a:off x="8897049" y="4027085"/>
            <a:ext cx="1731245" cy="2308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42" name="Google Shape;242;p9"/>
          <p:cNvPicPr preferRelativeResize="0"/>
          <p:nvPr/>
        </p:nvPicPr>
        <p:blipFill rotWithShape="1">
          <a:blip r:embed="rId4">
            <a:alphaModFix/>
          </a:blip>
          <a:srcRect t="21136" b="20569"/>
          <a:stretch/>
        </p:blipFill>
        <p:spPr>
          <a:xfrm>
            <a:off x="-550175" y="3231602"/>
            <a:ext cx="3317867" cy="318486"/>
          </a:xfrm>
          <a:prstGeom prst="rect">
            <a:avLst/>
          </a:prstGeom>
          <a:noFill/>
          <a:ln>
            <a:noFill/>
          </a:ln>
        </p:spPr>
      </p:pic>
      <p:pic>
        <p:nvPicPr>
          <p:cNvPr id="243" name="Google Shape;243;p9"/>
          <p:cNvPicPr preferRelativeResize="0"/>
          <p:nvPr/>
        </p:nvPicPr>
        <p:blipFill rotWithShape="1">
          <a:blip r:embed="rId5">
            <a:alphaModFix/>
          </a:blip>
          <a:srcRect t="22121" b="21829"/>
          <a:stretch/>
        </p:blipFill>
        <p:spPr>
          <a:xfrm>
            <a:off x="-550174" y="5039576"/>
            <a:ext cx="1999188" cy="318487"/>
          </a:xfrm>
          <a:prstGeom prst="rect">
            <a:avLst/>
          </a:prstGeom>
          <a:noFill/>
          <a:ln>
            <a:noFill/>
          </a:ln>
        </p:spPr>
      </p:pic>
      <p:pic>
        <p:nvPicPr>
          <p:cNvPr id="244" name="Google Shape;244;p9"/>
          <p:cNvPicPr preferRelativeResize="0"/>
          <p:nvPr/>
        </p:nvPicPr>
        <p:blipFill rotWithShape="1">
          <a:blip r:embed="rId6">
            <a:alphaModFix/>
          </a:blip>
          <a:srcRect t="26675" b="15482"/>
          <a:stretch/>
        </p:blipFill>
        <p:spPr>
          <a:xfrm>
            <a:off x="-550175" y="2414337"/>
            <a:ext cx="3317867" cy="318486"/>
          </a:xfrm>
          <a:prstGeom prst="rect">
            <a:avLst/>
          </a:prstGeom>
          <a:noFill/>
          <a:ln>
            <a:noFill/>
          </a:ln>
        </p:spPr>
      </p:pic>
      <p:pic>
        <p:nvPicPr>
          <p:cNvPr id="245" name="Google Shape;245;p9"/>
          <p:cNvPicPr preferRelativeResize="0"/>
          <p:nvPr/>
        </p:nvPicPr>
        <p:blipFill rotWithShape="1">
          <a:blip r:embed="rId7">
            <a:alphaModFix/>
          </a:blip>
          <a:srcRect/>
          <a:stretch/>
        </p:blipFill>
        <p:spPr>
          <a:xfrm>
            <a:off x="2246754" y="3312732"/>
            <a:ext cx="6006909" cy="3869482"/>
          </a:xfrm>
          <a:prstGeom prst="rect">
            <a:avLst/>
          </a:prstGeom>
          <a:noFill/>
          <a:ln>
            <a:noFill/>
          </a:ln>
        </p:spPr>
      </p:pic>
      <p:pic>
        <p:nvPicPr>
          <p:cNvPr id="246" name="Google Shape;246;p9"/>
          <p:cNvPicPr preferRelativeResize="0"/>
          <p:nvPr/>
        </p:nvPicPr>
        <p:blipFill rotWithShape="1">
          <a:blip r:embed="rId8">
            <a:alphaModFix/>
          </a:blip>
          <a:srcRect t="21986" b="19092"/>
          <a:stretch/>
        </p:blipFill>
        <p:spPr>
          <a:xfrm>
            <a:off x="-550175" y="1499936"/>
            <a:ext cx="2741625" cy="334804"/>
          </a:xfrm>
          <a:prstGeom prst="rect">
            <a:avLst/>
          </a:prstGeom>
          <a:noFill/>
          <a:ln>
            <a:noFill/>
          </a:ln>
        </p:spPr>
      </p:pic>
      <p:pic>
        <p:nvPicPr>
          <p:cNvPr id="247" name="Google Shape;247;p9"/>
          <p:cNvPicPr preferRelativeResize="0"/>
          <p:nvPr/>
        </p:nvPicPr>
        <p:blipFill rotWithShape="1">
          <a:blip r:embed="rId9">
            <a:alphaModFix/>
          </a:blip>
          <a:srcRect t="20768" b="22771"/>
          <a:stretch/>
        </p:blipFill>
        <p:spPr>
          <a:xfrm>
            <a:off x="-550175" y="4162926"/>
            <a:ext cx="2413958" cy="318486"/>
          </a:xfrm>
          <a:prstGeom prst="rect">
            <a:avLst/>
          </a:prstGeom>
          <a:noFill/>
          <a:ln>
            <a:noFill/>
          </a:ln>
        </p:spPr>
      </p:pic>
      <p:pic>
        <p:nvPicPr>
          <p:cNvPr id="248" name="Google Shape;248;p9"/>
          <p:cNvPicPr preferRelativeResize="0"/>
          <p:nvPr/>
        </p:nvPicPr>
        <p:blipFill rotWithShape="1">
          <a:blip r:embed="rId10">
            <a:alphaModFix/>
          </a:blip>
          <a:srcRect t="21494" b="22456"/>
          <a:stretch/>
        </p:blipFill>
        <p:spPr>
          <a:xfrm>
            <a:off x="-545458" y="5916226"/>
            <a:ext cx="2584947" cy="318487"/>
          </a:xfrm>
          <a:prstGeom prst="rect">
            <a:avLst/>
          </a:prstGeom>
          <a:noFill/>
          <a:ln>
            <a:noFill/>
          </a:ln>
        </p:spPr>
      </p:pic>
      <p:pic>
        <p:nvPicPr>
          <p:cNvPr id="249" name="Google Shape;249;p9"/>
          <p:cNvPicPr preferRelativeResize="0"/>
          <p:nvPr/>
        </p:nvPicPr>
        <p:blipFill rotWithShape="1">
          <a:blip r:embed="rId11">
            <a:alphaModFix/>
          </a:blip>
          <a:srcRect t="26987" b="22750"/>
          <a:stretch/>
        </p:blipFill>
        <p:spPr>
          <a:xfrm>
            <a:off x="7936091" y="5061321"/>
            <a:ext cx="4459913" cy="296742"/>
          </a:xfrm>
          <a:prstGeom prst="rect">
            <a:avLst/>
          </a:prstGeom>
          <a:noFill/>
          <a:ln>
            <a:noFill/>
          </a:ln>
        </p:spPr>
      </p:pic>
      <p:pic>
        <p:nvPicPr>
          <p:cNvPr id="250" name="Google Shape;250;p9"/>
          <p:cNvPicPr preferRelativeResize="0"/>
          <p:nvPr/>
        </p:nvPicPr>
        <p:blipFill rotWithShape="1">
          <a:blip r:embed="rId12">
            <a:alphaModFix/>
          </a:blip>
          <a:srcRect t="22072" b="23984"/>
          <a:stretch/>
        </p:blipFill>
        <p:spPr>
          <a:xfrm>
            <a:off x="10260936" y="4162926"/>
            <a:ext cx="2092156" cy="318486"/>
          </a:xfrm>
          <a:prstGeom prst="rect">
            <a:avLst/>
          </a:prstGeom>
          <a:noFill/>
          <a:ln>
            <a:noFill/>
          </a:ln>
        </p:spPr>
      </p:pic>
      <p:pic>
        <p:nvPicPr>
          <p:cNvPr id="251" name="Google Shape;251;p9"/>
          <p:cNvPicPr preferRelativeResize="0"/>
          <p:nvPr/>
        </p:nvPicPr>
        <p:blipFill rotWithShape="1">
          <a:blip r:embed="rId13">
            <a:alphaModFix/>
          </a:blip>
          <a:srcRect t="23291" b="22765"/>
          <a:stretch/>
        </p:blipFill>
        <p:spPr>
          <a:xfrm>
            <a:off x="10209732" y="3231602"/>
            <a:ext cx="2162141" cy="318486"/>
          </a:xfrm>
          <a:prstGeom prst="rect">
            <a:avLst/>
          </a:prstGeom>
          <a:noFill/>
          <a:ln>
            <a:noFill/>
          </a:ln>
        </p:spPr>
      </p:pic>
      <p:pic>
        <p:nvPicPr>
          <p:cNvPr id="252" name="Google Shape;252;p9"/>
          <p:cNvPicPr preferRelativeResize="0"/>
          <p:nvPr/>
        </p:nvPicPr>
        <p:blipFill rotWithShape="1">
          <a:blip r:embed="rId14">
            <a:alphaModFix/>
          </a:blip>
          <a:srcRect t="16872" b="15551"/>
          <a:stretch/>
        </p:blipFill>
        <p:spPr>
          <a:xfrm>
            <a:off x="9458459" y="585537"/>
            <a:ext cx="2868228" cy="398972"/>
          </a:xfrm>
          <a:prstGeom prst="rect">
            <a:avLst/>
          </a:prstGeom>
          <a:noFill/>
          <a:ln>
            <a:noFill/>
          </a:ln>
        </p:spPr>
      </p:pic>
      <p:pic>
        <p:nvPicPr>
          <p:cNvPr id="253" name="Google Shape;253;p9"/>
          <p:cNvPicPr preferRelativeResize="0"/>
          <p:nvPr/>
        </p:nvPicPr>
        <p:blipFill rotWithShape="1">
          <a:blip r:embed="rId15">
            <a:alphaModFix/>
          </a:blip>
          <a:srcRect t="23561" b="19731"/>
          <a:stretch/>
        </p:blipFill>
        <p:spPr>
          <a:xfrm>
            <a:off x="9065031" y="1499936"/>
            <a:ext cx="3330973" cy="334804"/>
          </a:xfrm>
          <a:prstGeom prst="rect">
            <a:avLst/>
          </a:prstGeom>
          <a:noFill/>
          <a:ln>
            <a:noFill/>
          </a:ln>
        </p:spPr>
      </p:pic>
      <p:pic>
        <p:nvPicPr>
          <p:cNvPr id="254" name="Google Shape;254;p9"/>
          <p:cNvPicPr preferRelativeResize="0"/>
          <p:nvPr/>
        </p:nvPicPr>
        <p:blipFill rotWithShape="1">
          <a:blip r:embed="rId16">
            <a:alphaModFix/>
          </a:blip>
          <a:srcRect t="25484" b="17807"/>
          <a:stretch/>
        </p:blipFill>
        <p:spPr>
          <a:xfrm>
            <a:off x="9764108" y="2398019"/>
            <a:ext cx="2588984" cy="334804"/>
          </a:xfrm>
          <a:prstGeom prst="rect">
            <a:avLst/>
          </a:prstGeom>
          <a:noFill/>
          <a:ln>
            <a:noFill/>
          </a:ln>
        </p:spPr>
      </p:pic>
      <p:pic>
        <p:nvPicPr>
          <p:cNvPr id="255" name="Google Shape;255;p9">
            <a:hlinkClick r:id="rId17" action="ppaction://hlinksldjump"/>
          </p:cNvPr>
          <p:cNvPicPr preferRelativeResize="0"/>
          <p:nvPr/>
        </p:nvPicPr>
        <p:blipFill rotWithShape="1">
          <a:blip r:embed="rId10">
            <a:alphaModFix/>
          </a:blip>
          <a:srcRect t="21494" r="3082" b="22456"/>
          <a:stretch/>
        </p:blipFill>
        <p:spPr>
          <a:xfrm>
            <a:off x="-534132" y="5771919"/>
            <a:ext cx="4644218" cy="5904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56" name="Google Shape;256;p9">
            <a:hlinkClick r:id="rId18" action="ppaction://hlinksldjump"/>
          </p:cNvPr>
          <p:cNvPicPr preferRelativeResize="0"/>
          <p:nvPr/>
        </p:nvPicPr>
        <p:blipFill rotWithShape="1">
          <a:blip r:embed="rId19">
            <a:alphaModFix/>
          </a:blip>
          <a:srcRect t="26089" b="17204"/>
          <a:stretch/>
        </p:blipFill>
        <p:spPr>
          <a:xfrm>
            <a:off x="-266444" y="649705"/>
            <a:ext cx="2130227" cy="334804"/>
          </a:xfrm>
          <a:prstGeom prst="rect">
            <a:avLst/>
          </a:prstGeom>
          <a:noFill/>
          <a:ln>
            <a:no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92" name="Google Shape;1292;p91"/>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293" name="Google Shape;1293;p91"/>
          <p:cNvGrpSpPr/>
          <p:nvPr/>
        </p:nvGrpSpPr>
        <p:grpSpPr>
          <a:xfrm>
            <a:off x="11875990" y="246497"/>
            <a:ext cx="249159" cy="249159"/>
            <a:chOff x="11203403" y="118310"/>
            <a:chExt cx="802106" cy="802106"/>
          </a:xfrm>
        </p:grpSpPr>
        <p:sp>
          <p:nvSpPr>
            <p:cNvPr id="1294" name="Google Shape;1294;p91"/>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95" name="Google Shape;1295;p91"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296" name="Google Shape;1296;p91"/>
          <p:cNvSpPr txBox="1"/>
          <p:nvPr/>
        </p:nvSpPr>
        <p:spPr>
          <a:xfrm>
            <a:off x="2167462" y="67502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COMPONENTE AGRÍCOLA</a:t>
            </a:r>
            <a:endParaRPr sz="2400" b="1">
              <a:solidFill>
                <a:schemeClr val="dk1"/>
              </a:solidFill>
              <a:latin typeface="Arial"/>
              <a:ea typeface="Arial"/>
              <a:cs typeface="Arial"/>
              <a:sym typeface="Arial"/>
            </a:endParaRPr>
          </a:p>
        </p:txBody>
      </p:sp>
      <p:sp>
        <p:nvSpPr>
          <p:cNvPr id="1297" name="Google Shape;1297;p91"/>
          <p:cNvSpPr txBox="1"/>
          <p:nvPr/>
        </p:nvSpPr>
        <p:spPr>
          <a:xfrm>
            <a:off x="1243186" y="1496132"/>
            <a:ext cx="9705623" cy="1015663"/>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Invernadero: se adelantaron procesos de germinación y se adelantaron proyectos de investigación.</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Biofábrica: transformación de desechos orgánicos (abonos orgánicos)</a:t>
            </a:r>
            <a:endParaRPr/>
          </a:p>
        </p:txBody>
      </p:sp>
      <p:pic>
        <p:nvPicPr>
          <p:cNvPr id="1298" name="Google Shape;1298;p91"/>
          <p:cNvPicPr preferRelativeResize="0"/>
          <p:nvPr/>
        </p:nvPicPr>
        <p:blipFill rotWithShape="1">
          <a:blip r:embed="rId6">
            <a:alphaModFix/>
          </a:blip>
          <a:srcRect/>
          <a:stretch/>
        </p:blipFill>
        <p:spPr>
          <a:xfrm>
            <a:off x="2870331" y="3068415"/>
            <a:ext cx="2740248" cy="2740248"/>
          </a:xfrm>
          <a:prstGeom prst="rect">
            <a:avLst/>
          </a:prstGeom>
          <a:noFill/>
          <a:ln>
            <a:noFill/>
          </a:ln>
        </p:spPr>
      </p:pic>
      <p:pic>
        <p:nvPicPr>
          <p:cNvPr id="1299" name="Google Shape;1299;p91"/>
          <p:cNvPicPr preferRelativeResize="0"/>
          <p:nvPr/>
        </p:nvPicPr>
        <p:blipFill rotWithShape="1">
          <a:blip r:embed="rId7">
            <a:alphaModFix/>
          </a:blip>
          <a:srcRect/>
          <a:stretch/>
        </p:blipFill>
        <p:spPr>
          <a:xfrm rot="5400000">
            <a:off x="6713080" y="3418908"/>
            <a:ext cx="2752391" cy="206429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05" name="Google Shape;1305;p92"/>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306" name="Google Shape;1306;p92"/>
          <p:cNvGrpSpPr/>
          <p:nvPr/>
        </p:nvGrpSpPr>
        <p:grpSpPr>
          <a:xfrm>
            <a:off x="11875990" y="246497"/>
            <a:ext cx="249159" cy="249159"/>
            <a:chOff x="11203403" y="118310"/>
            <a:chExt cx="802106" cy="802106"/>
          </a:xfrm>
        </p:grpSpPr>
        <p:sp>
          <p:nvSpPr>
            <p:cNvPr id="1307" name="Google Shape;1307;p92"/>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08" name="Google Shape;1308;p92"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309" name="Google Shape;1309;p92"/>
          <p:cNvSpPr txBox="1"/>
          <p:nvPr/>
        </p:nvSpPr>
        <p:spPr>
          <a:xfrm>
            <a:off x="2167464" y="566241"/>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COMPONENTE PECUARIO</a:t>
            </a:r>
            <a:endParaRPr sz="2400" b="1">
              <a:solidFill>
                <a:schemeClr val="dk1"/>
              </a:solidFill>
              <a:latin typeface="Arial"/>
              <a:ea typeface="Arial"/>
              <a:cs typeface="Arial"/>
              <a:sym typeface="Arial"/>
            </a:endParaRPr>
          </a:p>
        </p:txBody>
      </p:sp>
      <p:graphicFrame>
        <p:nvGraphicFramePr>
          <p:cNvPr id="1310" name="Google Shape;1310;p92"/>
          <p:cNvGraphicFramePr/>
          <p:nvPr/>
        </p:nvGraphicFramePr>
        <p:xfrm>
          <a:off x="3251683" y="1342843"/>
          <a:ext cx="3000000" cy="3000000"/>
        </p:xfrm>
        <a:graphic>
          <a:graphicData uri="http://schemas.openxmlformats.org/drawingml/2006/table">
            <a:tbl>
              <a:tblPr>
                <a:noFill/>
                <a:tableStyleId>{5476BC13-FE5C-4D98-AF00-24F21175B148}</a:tableStyleId>
              </a:tblPr>
              <a:tblGrid>
                <a:gridCol w="5688625">
                  <a:extLst>
                    <a:ext uri="{9D8B030D-6E8A-4147-A177-3AD203B41FA5}">
                      <a16:colId xmlns:a16="http://schemas.microsoft.com/office/drawing/2014/main" val="20000"/>
                    </a:ext>
                  </a:extLst>
                </a:gridCol>
              </a:tblGrid>
              <a:tr h="452100">
                <a:tc>
                  <a:txBody>
                    <a:bodyPr/>
                    <a:lstStyle/>
                    <a:p>
                      <a:pPr marL="0" marR="0" lvl="0" indent="0" algn="ctr" rtl="0">
                        <a:lnSpc>
                          <a:spcPct val="107000"/>
                        </a:lnSpc>
                        <a:spcBef>
                          <a:spcPts val="0"/>
                        </a:spcBef>
                        <a:spcAft>
                          <a:spcPts val="0"/>
                        </a:spcAft>
                        <a:buNone/>
                      </a:pPr>
                      <a:r>
                        <a:rPr lang="es-MX" sz="1600" b="1"/>
                        <a:t>UNIDADES PRODUCTIVAS</a:t>
                      </a:r>
                      <a:endParaRPr sz="1600" b="1">
                        <a:latin typeface="Calibri"/>
                        <a:ea typeface="Calibri"/>
                        <a:cs typeface="Calibri"/>
                        <a:sym typeface="Calibri"/>
                      </a:endParaRPr>
                    </a:p>
                  </a:txBody>
                  <a:tcPr marL="9525" marR="9525" marT="9525" marB="0" anchor="ctr">
                    <a:solidFill>
                      <a:srgbClr val="B3C6E7"/>
                    </a:solidFill>
                  </a:tcPr>
                </a:tc>
                <a:extLst>
                  <a:ext uri="{0D108BD9-81ED-4DB2-BD59-A6C34878D82A}">
                    <a16:rowId xmlns:a16="http://schemas.microsoft.com/office/drawing/2014/main" val="10000"/>
                  </a:ext>
                </a:extLst>
              </a:tr>
              <a:tr h="415750">
                <a:tc>
                  <a:txBody>
                    <a:bodyPr/>
                    <a:lstStyle/>
                    <a:p>
                      <a:pPr marL="0" marR="0" lvl="0" indent="0" algn="ctr" rtl="0">
                        <a:lnSpc>
                          <a:spcPct val="107000"/>
                        </a:lnSpc>
                        <a:spcBef>
                          <a:spcPts val="0"/>
                        </a:spcBef>
                        <a:spcAft>
                          <a:spcPts val="0"/>
                        </a:spcAft>
                        <a:buNone/>
                      </a:pPr>
                      <a:r>
                        <a:rPr lang="es-MX" sz="1600"/>
                        <a:t>Porcinos                                                        74</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1"/>
                  </a:ext>
                </a:extLst>
              </a:tr>
              <a:tr h="415750">
                <a:tc>
                  <a:txBody>
                    <a:bodyPr/>
                    <a:lstStyle/>
                    <a:p>
                      <a:pPr marL="0" marR="0" lvl="0" indent="0" algn="ctr" rtl="0">
                        <a:lnSpc>
                          <a:spcPct val="107000"/>
                        </a:lnSpc>
                        <a:spcBef>
                          <a:spcPts val="0"/>
                        </a:spcBef>
                        <a:spcAft>
                          <a:spcPts val="0"/>
                        </a:spcAft>
                        <a:buNone/>
                      </a:pPr>
                      <a:r>
                        <a:rPr lang="es-MX" sz="1600"/>
                        <a:t>Bovinos                                                         50</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2"/>
                  </a:ext>
                </a:extLst>
              </a:tr>
              <a:tr h="415750">
                <a:tc>
                  <a:txBody>
                    <a:bodyPr/>
                    <a:lstStyle/>
                    <a:p>
                      <a:pPr marL="0" marR="0" lvl="0" indent="0" algn="ctr" rtl="0">
                        <a:lnSpc>
                          <a:spcPct val="107000"/>
                        </a:lnSpc>
                        <a:spcBef>
                          <a:spcPts val="0"/>
                        </a:spcBef>
                        <a:spcAft>
                          <a:spcPts val="0"/>
                        </a:spcAft>
                        <a:buNone/>
                      </a:pPr>
                      <a:r>
                        <a:rPr lang="es-MX" sz="1600"/>
                        <a:t>Gallinas ponedoras                                    300</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3"/>
                  </a:ext>
                </a:extLst>
              </a:tr>
              <a:tr h="415750">
                <a:tc>
                  <a:txBody>
                    <a:bodyPr/>
                    <a:lstStyle/>
                    <a:p>
                      <a:pPr marL="0" marR="0" lvl="0" indent="0" algn="ctr" rtl="0">
                        <a:lnSpc>
                          <a:spcPct val="107000"/>
                        </a:lnSpc>
                        <a:spcBef>
                          <a:spcPts val="0"/>
                        </a:spcBef>
                        <a:spcAft>
                          <a:spcPts val="0"/>
                        </a:spcAft>
                        <a:buNone/>
                      </a:pPr>
                      <a:r>
                        <a:rPr lang="es-MX" sz="1600"/>
                        <a:t>Ovinos                                                           11</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4"/>
                  </a:ext>
                </a:extLst>
              </a:tr>
              <a:tr h="415750">
                <a:tc>
                  <a:txBody>
                    <a:bodyPr/>
                    <a:lstStyle/>
                    <a:p>
                      <a:pPr marL="0" marR="0" lvl="0" indent="0" algn="ctr" rtl="0">
                        <a:lnSpc>
                          <a:spcPct val="107000"/>
                        </a:lnSpc>
                        <a:spcBef>
                          <a:spcPts val="0"/>
                        </a:spcBef>
                        <a:spcAft>
                          <a:spcPts val="0"/>
                        </a:spcAft>
                        <a:buNone/>
                      </a:pPr>
                      <a:r>
                        <a:rPr lang="es-MX" sz="1600"/>
                        <a:t>Caprinos                                                         4</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5"/>
                  </a:ext>
                </a:extLst>
              </a:tr>
              <a:tr h="415750">
                <a:tc>
                  <a:txBody>
                    <a:bodyPr/>
                    <a:lstStyle/>
                    <a:p>
                      <a:pPr marL="0" marR="0" lvl="0" indent="0" algn="ctr" rtl="0">
                        <a:lnSpc>
                          <a:spcPct val="107000"/>
                        </a:lnSpc>
                        <a:spcBef>
                          <a:spcPts val="0"/>
                        </a:spcBef>
                        <a:spcAft>
                          <a:spcPts val="0"/>
                        </a:spcAft>
                        <a:buNone/>
                      </a:pPr>
                      <a:r>
                        <a:rPr lang="es-MX" sz="1600"/>
                        <a:t>Conejos                                                          55</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6"/>
                  </a:ext>
                </a:extLst>
              </a:tr>
              <a:tr h="415750">
                <a:tc>
                  <a:txBody>
                    <a:bodyPr/>
                    <a:lstStyle/>
                    <a:p>
                      <a:pPr marL="0" marR="0" lvl="0" indent="0" algn="ctr" rtl="0">
                        <a:lnSpc>
                          <a:spcPct val="107000"/>
                        </a:lnSpc>
                        <a:spcBef>
                          <a:spcPts val="0"/>
                        </a:spcBef>
                        <a:spcAft>
                          <a:spcPts val="0"/>
                        </a:spcAft>
                        <a:buNone/>
                      </a:pPr>
                      <a:r>
                        <a:rPr lang="es-MX" sz="1600"/>
                        <a:t>Asnal                                                                1                                    </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7"/>
                  </a:ext>
                </a:extLst>
              </a:tr>
              <a:tr h="415750">
                <a:tc>
                  <a:txBody>
                    <a:bodyPr/>
                    <a:lstStyle/>
                    <a:p>
                      <a:pPr marL="0" marR="0" lvl="0" indent="0" algn="ctr" rtl="0">
                        <a:lnSpc>
                          <a:spcPct val="107000"/>
                        </a:lnSpc>
                        <a:spcBef>
                          <a:spcPts val="0"/>
                        </a:spcBef>
                        <a:spcAft>
                          <a:spcPts val="0"/>
                        </a:spcAft>
                        <a:buNone/>
                      </a:pPr>
                      <a:r>
                        <a:rPr lang="es-MX" sz="1600"/>
                        <a:t>Aves de patio                                                222</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8"/>
                  </a:ext>
                </a:extLst>
              </a:tr>
              <a:tr h="415750">
                <a:tc>
                  <a:txBody>
                    <a:bodyPr/>
                    <a:lstStyle/>
                    <a:p>
                      <a:pPr marL="0" marR="0" lvl="0" indent="0" algn="ctr" rtl="0">
                        <a:lnSpc>
                          <a:spcPct val="107000"/>
                        </a:lnSpc>
                        <a:spcBef>
                          <a:spcPts val="0"/>
                        </a:spcBef>
                        <a:spcAft>
                          <a:spcPts val="0"/>
                        </a:spcAft>
                        <a:buNone/>
                      </a:pPr>
                      <a:r>
                        <a:rPr lang="es-MX" sz="1600"/>
                        <a:t>Pollo engorde                                                45</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09"/>
                  </a:ext>
                </a:extLst>
              </a:tr>
              <a:tr h="415750">
                <a:tc>
                  <a:txBody>
                    <a:bodyPr/>
                    <a:lstStyle/>
                    <a:p>
                      <a:pPr marL="0" marR="0" lvl="0" indent="0" algn="ctr" rtl="0">
                        <a:lnSpc>
                          <a:spcPct val="107000"/>
                        </a:lnSpc>
                        <a:spcBef>
                          <a:spcPts val="0"/>
                        </a:spcBef>
                        <a:spcAft>
                          <a:spcPts val="0"/>
                        </a:spcAft>
                        <a:buNone/>
                      </a:pPr>
                      <a:r>
                        <a:rPr lang="es-MX" sz="1600"/>
                        <a:t>Caballar  y Mular                                            4</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10"/>
                  </a:ext>
                </a:extLst>
              </a:tr>
              <a:tr h="415750">
                <a:tc>
                  <a:txBody>
                    <a:bodyPr/>
                    <a:lstStyle/>
                    <a:p>
                      <a:pPr marL="0" marR="0" lvl="0" indent="0" algn="ctr" rtl="0">
                        <a:lnSpc>
                          <a:spcPct val="107000"/>
                        </a:lnSpc>
                        <a:spcBef>
                          <a:spcPts val="0"/>
                        </a:spcBef>
                        <a:spcAft>
                          <a:spcPts val="0"/>
                        </a:spcAft>
                        <a:buNone/>
                      </a:pPr>
                      <a:r>
                        <a:rPr lang="es-MX" sz="1600"/>
                        <a:t>Geomembrana (Peces)                                500</a:t>
                      </a:r>
                      <a:endParaRPr sz="1600">
                        <a:latin typeface="Calibri"/>
                        <a:ea typeface="Calibri"/>
                        <a:cs typeface="Calibri"/>
                        <a:sym typeface="Calibri"/>
                      </a:endParaRPr>
                    </a:p>
                  </a:txBody>
                  <a:tcPr marL="9525" marR="9525" marT="9525" marB="0" anchor="ctr"/>
                </a:tc>
                <a:extLst>
                  <a:ext uri="{0D108BD9-81ED-4DB2-BD59-A6C34878D82A}">
                    <a16:rowId xmlns:a16="http://schemas.microsoft.com/office/drawing/2014/main" val="10011"/>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16" name="Google Shape;1316;p93"/>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317" name="Google Shape;1317;p93"/>
          <p:cNvGrpSpPr/>
          <p:nvPr/>
        </p:nvGrpSpPr>
        <p:grpSpPr>
          <a:xfrm>
            <a:off x="11875990" y="246497"/>
            <a:ext cx="249159" cy="249159"/>
            <a:chOff x="11203403" y="118310"/>
            <a:chExt cx="802106" cy="802106"/>
          </a:xfrm>
        </p:grpSpPr>
        <p:sp>
          <p:nvSpPr>
            <p:cNvPr id="1318" name="Google Shape;1318;p93"/>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9" name="Google Shape;1319;p93"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320" name="Google Shape;1320;p93"/>
          <p:cNvSpPr txBox="1"/>
          <p:nvPr/>
        </p:nvSpPr>
        <p:spPr>
          <a:xfrm>
            <a:off x="2167462" y="621072"/>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COMPONENTE PECUARIO</a:t>
            </a:r>
            <a:endParaRPr sz="2400" b="1">
              <a:solidFill>
                <a:schemeClr val="dk1"/>
              </a:solidFill>
              <a:latin typeface="Arial"/>
              <a:ea typeface="Arial"/>
              <a:cs typeface="Arial"/>
              <a:sym typeface="Arial"/>
            </a:endParaRPr>
          </a:p>
        </p:txBody>
      </p:sp>
      <p:sp>
        <p:nvSpPr>
          <p:cNvPr id="1321" name="Google Shape;1321;p93"/>
          <p:cNvSpPr txBox="1"/>
          <p:nvPr/>
        </p:nvSpPr>
        <p:spPr>
          <a:xfrm>
            <a:off x="1243184" y="1338684"/>
            <a:ext cx="9705623" cy="221599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18 nacimientos en 2024 con éxito</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Proyecto de salvaguarda de la raza hartón del valle (12 unidades biológicas) </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Proyecto lechería: Este proyecto se fortalece  mediante la renovación genética  de nuevas razas de tipo lechero en busca de mejorar la productividad. El aprovechamiento de leche caprina viene en aumento, fomentando su utilidad en la elaboración de queso y yogurt además promoviendo los beneficios del consumo de la leche en su estado natural.</a:t>
            </a:r>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pic>
        <p:nvPicPr>
          <p:cNvPr id="1322" name="Google Shape;1322;p93"/>
          <p:cNvPicPr preferRelativeResize="0"/>
          <p:nvPr/>
        </p:nvPicPr>
        <p:blipFill rotWithShape="1">
          <a:blip r:embed="rId6">
            <a:alphaModFix/>
          </a:blip>
          <a:srcRect/>
          <a:stretch/>
        </p:blipFill>
        <p:spPr>
          <a:xfrm rot="5400000">
            <a:off x="2140461" y="3849017"/>
            <a:ext cx="2572477" cy="1929358"/>
          </a:xfrm>
          <a:prstGeom prst="rect">
            <a:avLst/>
          </a:prstGeom>
          <a:noFill/>
          <a:ln>
            <a:noFill/>
          </a:ln>
        </p:spPr>
      </p:pic>
      <p:pic>
        <p:nvPicPr>
          <p:cNvPr id="1323" name="Google Shape;1323;p93"/>
          <p:cNvPicPr preferRelativeResize="0"/>
          <p:nvPr/>
        </p:nvPicPr>
        <p:blipFill rotWithShape="1">
          <a:blip r:embed="rId7">
            <a:alphaModFix/>
          </a:blip>
          <a:srcRect/>
          <a:stretch/>
        </p:blipFill>
        <p:spPr>
          <a:xfrm>
            <a:off x="5260778" y="3527457"/>
            <a:ext cx="2539845" cy="2572478"/>
          </a:xfrm>
          <a:prstGeom prst="rect">
            <a:avLst/>
          </a:prstGeom>
          <a:noFill/>
          <a:ln>
            <a:noFill/>
          </a:ln>
        </p:spPr>
      </p:pic>
      <p:pic>
        <p:nvPicPr>
          <p:cNvPr id="1324" name="Google Shape;1324;p93"/>
          <p:cNvPicPr preferRelativeResize="0"/>
          <p:nvPr/>
        </p:nvPicPr>
        <p:blipFill rotWithShape="1">
          <a:blip r:embed="rId8">
            <a:alphaModFix/>
          </a:blip>
          <a:srcRect/>
          <a:stretch/>
        </p:blipFill>
        <p:spPr>
          <a:xfrm rot="5400000">
            <a:off x="8354806" y="3849017"/>
            <a:ext cx="2572478" cy="192935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30" name="Google Shape;1330;p94"/>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331" name="Google Shape;1331;p94"/>
          <p:cNvGrpSpPr/>
          <p:nvPr/>
        </p:nvGrpSpPr>
        <p:grpSpPr>
          <a:xfrm>
            <a:off x="11875990" y="246497"/>
            <a:ext cx="249159" cy="249159"/>
            <a:chOff x="11203403" y="118310"/>
            <a:chExt cx="802106" cy="802106"/>
          </a:xfrm>
        </p:grpSpPr>
        <p:sp>
          <p:nvSpPr>
            <p:cNvPr id="1332" name="Google Shape;1332;p94"/>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3" name="Google Shape;1333;p94"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334" name="Google Shape;1334;p94"/>
          <p:cNvSpPr txBox="1"/>
          <p:nvPr/>
        </p:nvSpPr>
        <p:spPr>
          <a:xfrm>
            <a:off x="2167462" y="621072"/>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FORRAJES</a:t>
            </a:r>
            <a:endParaRPr sz="2400" b="1">
              <a:solidFill>
                <a:schemeClr val="dk1"/>
              </a:solidFill>
              <a:latin typeface="Arial"/>
              <a:ea typeface="Arial"/>
              <a:cs typeface="Arial"/>
              <a:sym typeface="Arial"/>
            </a:endParaRPr>
          </a:p>
        </p:txBody>
      </p:sp>
      <p:sp>
        <p:nvSpPr>
          <p:cNvPr id="1335" name="Google Shape;1335;p94"/>
          <p:cNvSpPr txBox="1"/>
          <p:nvPr/>
        </p:nvSpPr>
        <p:spPr>
          <a:xfrm>
            <a:off x="1243186" y="1496132"/>
            <a:ext cx="9705623" cy="984885"/>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Se realiza de manera continua actividades de riego, fertilización y control de arvenses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Mantenimiento y mejoramiento  permanente de potreros </a:t>
            </a:r>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pic>
        <p:nvPicPr>
          <p:cNvPr id="1336" name="Google Shape;1336;p94"/>
          <p:cNvPicPr preferRelativeResize="0"/>
          <p:nvPr/>
        </p:nvPicPr>
        <p:blipFill rotWithShape="1">
          <a:blip r:embed="rId6">
            <a:alphaModFix/>
          </a:blip>
          <a:srcRect/>
          <a:stretch/>
        </p:blipFill>
        <p:spPr>
          <a:xfrm rot="5400000">
            <a:off x="2490396" y="3032642"/>
            <a:ext cx="3036825" cy="2277619"/>
          </a:xfrm>
          <a:prstGeom prst="rect">
            <a:avLst/>
          </a:prstGeom>
          <a:noFill/>
          <a:ln>
            <a:noFill/>
          </a:ln>
        </p:spPr>
      </p:pic>
      <p:pic>
        <p:nvPicPr>
          <p:cNvPr id="1337" name="Google Shape;1337;p94"/>
          <p:cNvPicPr preferRelativeResize="0"/>
          <p:nvPr/>
        </p:nvPicPr>
        <p:blipFill rotWithShape="1">
          <a:blip r:embed="rId7">
            <a:alphaModFix/>
          </a:blip>
          <a:srcRect/>
          <a:stretch/>
        </p:blipFill>
        <p:spPr>
          <a:xfrm rot="5400000">
            <a:off x="6021951" y="3032641"/>
            <a:ext cx="3036826" cy="227762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43" name="Google Shape;1343;p95"/>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344" name="Google Shape;1344;p95"/>
          <p:cNvGrpSpPr/>
          <p:nvPr/>
        </p:nvGrpSpPr>
        <p:grpSpPr>
          <a:xfrm>
            <a:off x="11875990" y="246497"/>
            <a:ext cx="249159" cy="249159"/>
            <a:chOff x="11203403" y="118310"/>
            <a:chExt cx="802106" cy="802106"/>
          </a:xfrm>
        </p:grpSpPr>
        <p:sp>
          <p:nvSpPr>
            <p:cNvPr id="1345" name="Google Shape;1345;p95"/>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6" name="Google Shape;1346;p95"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347" name="Google Shape;1347;p95"/>
          <p:cNvSpPr txBox="1"/>
          <p:nvPr/>
        </p:nvSpPr>
        <p:spPr>
          <a:xfrm>
            <a:off x="2179706" y="495656"/>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OTROS COMPONENTES</a:t>
            </a:r>
            <a:endParaRPr sz="2400" b="1">
              <a:solidFill>
                <a:schemeClr val="dk1"/>
              </a:solidFill>
              <a:latin typeface="Arial"/>
              <a:ea typeface="Arial"/>
              <a:cs typeface="Arial"/>
              <a:sym typeface="Arial"/>
            </a:endParaRPr>
          </a:p>
        </p:txBody>
      </p:sp>
      <p:sp>
        <p:nvSpPr>
          <p:cNvPr id="1348" name="Google Shape;1348;p95"/>
          <p:cNvSpPr txBox="1"/>
          <p:nvPr/>
        </p:nvSpPr>
        <p:spPr>
          <a:xfrm>
            <a:off x="1159603" y="1087852"/>
            <a:ext cx="10390472" cy="3354765"/>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Geomembrana (peces): Se implementa un sistema de oxigenación mejorado y se incrementó la cantidad de peces sembrados debido a que las condiciones de producción han mejorado.</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Cunicultura: Este proyecto contó con un total de 55 unidades biológicas animales, en esta unidad productiva se presentó un incremento en la comercialización y se fomentó el establecimiento de nuevas razas productoras de carne. </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Renovación del proyecto avícola Gallinas Ponedoras.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Porcinos: se contó con un pie de cría de 16 cerdas y 1 macho reproductor.</a:t>
            </a:r>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pic>
        <p:nvPicPr>
          <p:cNvPr id="1349" name="Google Shape;1349;p95"/>
          <p:cNvPicPr preferRelativeResize="0"/>
          <p:nvPr/>
        </p:nvPicPr>
        <p:blipFill rotWithShape="1">
          <a:blip r:embed="rId6">
            <a:alphaModFix/>
          </a:blip>
          <a:srcRect/>
          <a:stretch/>
        </p:blipFill>
        <p:spPr>
          <a:xfrm rot="5400000">
            <a:off x="811449" y="4039736"/>
            <a:ext cx="2592288" cy="1944216"/>
          </a:xfrm>
          <a:prstGeom prst="rect">
            <a:avLst/>
          </a:prstGeom>
          <a:noFill/>
          <a:ln>
            <a:noFill/>
          </a:ln>
        </p:spPr>
      </p:pic>
      <p:pic>
        <p:nvPicPr>
          <p:cNvPr id="1350" name="Google Shape;1350;p95"/>
          <p:cNvPicPr preferRelativeResize="0"/>
          <p:nvPr/>
        </p:nvPicPr>
        <p:blipFill rotWithShape="1">
          <a:blip r:embed="rId7">
            <a:alphaModFix/>
          </a:blip>
          <a:srcRect/>
          <a:stretch/>
        </p:blipFill>
        <p:spPr>
          <a:xfrm rot="5400000">
            <a:off x="3487133" y="4064769"/>
            <a:ext cx="2592289" cy="1944217"/>
          </a:xfrm>
          <a:prstGeom prst="rect">
            <a:avLst/>
          </a:prstGeom>
          <a:noFill/>
          <a:ln>
            <a:noFill/>
          </a:ln>
        </p:spPr>
      </p:pic>
      <p:pic>
        <p:nvPicPr>
          <p:cNvPr id="1351" name="Google Shape;1351;p95"/>
          <p:cNvPicPr preferRelativeResize="0"/>
          <p:nvPr/>
        </p:nvPicPr>
        <p:blipFill rotWithShape="1">
          <a:blip r:embed="rId8">
            <a:alphaModFix/>
          </a:blip>
          <a:srcRect/>
          <a:stretch/>
        </p:blipFill>
        <p:spPr>
          <a:xfrm>
            <a:off x="6480645" y="3740733"/>
            <a:ext cx="1944216" cy="2592288"/>
          </a:xfrm>
          <a:prstGeom prst="rect">
            <a:avLst/>
          </a:prstGeom>
          <a:noFill/>
          <a:ln>
            <a:noFill/>
          </a:ln>
        </p:spPr>
      </p:pic>
      <p:pic>
        <p:nvPicPr>
          <p:cNvPr id="1352" name="Google Shape;1352;p95"/>
          <p:cNvPicPr preferRelativeResize="0"/>
          <p:nvPr/>
        </p:nvPicPr>
        <p:blipFill rotWithShape="1">
          <a:blip r:embed="rId9">
            <a:alphaModFix/>
          </a:blip>
          <a:srcRect/>
          <a:stretch/>
        </p:blipFill>
        <p:spPr>
          <a:xfrm>
            <a:off x="9150120" y="3715701"/>
            <a:ext cx="1944216" cy="259228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58" name="Google Shape;1358;p96"/>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359" name="Google Shape;1359;p96"/>
          <p:cNvGrpSpPr/>
          <p:nvPr/>
        </p:nvGrpSpPr>
        <p:grpSpPr>
          <a:xfrm>
            <a:off x="11875990" y="246497"/>
            <a:ext cx="249159" cy="249159"/>
            <a:chOff x="11203403" y="118310"/>
            <a:chExt cx="802106" cy="802106"/>
          </a:xfrm>
        </p:grpSpPr>
        <p:sp>
          <p:nvSpPr>
            <p:cNvPr id="1360" name="Google Shape;1360;p96"/>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61" name="Google Shape;1361;p96"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362" name="Google Shape;1362;p96"/>
          <p:cNvSpPr txBox="1"/>
          <p:nvPr/>
        </p:nvSpPr>
        <p:spPr>
          <a:xfrm>
            <a:off x="2167464" y="1005235"/>
            <a:ext cx="78570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ACTIVIDADES OPERATIVAS CON APOYO ACADÉMICO</a:t>
            </a:r>
            <a:endParaRPr sz="2400" b="1">
              <a:solidFill>
                <a:schemeClr val="dk1"/>
              </a:solidFill>
              <a:latin typeface="Arial"/>
              <a:ea typeface="Arial"/>
              <a:cs typeface="Arial"/>
              <a:sym typeface="Arial"/>
            </a:endParaRPr>
          </a:p>
        </p:txBody>
      </p:sp>
      <p:sp>
        <p:nvSpPr>
          <p:cNvPr id="1363" name="Google Shape;1363;p96"/>
          <p:cNvSpPr txBox="1"/>
          <p:nvPr/>
        </p:nvSpPr>
        <p:spPr>
          <a:xfrm>
            <a:off x="1243186" y="2223457"/>
            <a:ext cx="9705623" cy="4247317"/>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Desparasitaciones periódicas: Se realizan cada 3 meses a la totalidad de unidades animales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Control de ectoparásitos mosca y garrapatas: se realizan periódicamente cada 2 o 3 semanas dependiendo de la época del año por la mayor presencia de estos parásitos externos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Plan de vacunación: se realizan plan de vacunación contra la fiebre aftosa, carbón bacteridiano y brucelosis bovina</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Sistema de mejoramiento genético: en Bovinos, Porcinos, Ovinos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Tratamientos a enfermedades</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Fortalecimiento de plan nutricional mediante la elaboración de ensilaje de maíz </a:t>
            </a:r>
            <a:endParaRPr/>
          </a:p>
          <a:p>
            <a:pPr marL="0" marR="0" lvl="0" indent="0" algn="just" rtl="0">
              <a:spcBef>
                <a:spcPts val="0"/>
              </a:spcBef>
              <a:spcAft>
                <a:spcPts val="0"/>
              </a:spcAft>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69" name="Google Shape;1369;p97"/>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370" name="Google Shape;1370;p97"/>
          <p:cNvGrpSpPr/>
          <p:nvPr/>
        </p:nvGrpSpPr>
        <p:grpSpPr>
          <a:xfrm>
            <a:off x="11875990" y="246497"/>
            <a:ext cx="249159" cy="249159"/>
            <a:chOff x="11203403" y="118310"/>
            <a:chExt cx="802106" cy="802106"/>
          </a:xfrm>
        </p:grpSpPr>
        <p:sp>
          <p:nvSpPr>
            <p:cNvPr id="1371" name="Google Shape;1371;p97"/>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72" name="Google Shape;1372;p97"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373" name="Google Shape;1373;p97"/>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PRÁCTICAS ACADÉMICAS</a:t>
            </a:r>
            <a:endParaRPr sz="2400" b="1">
              <a:solidFill>
                <a:schemeClr val="dk1"/>
              </a:solidFill>
              <a:latin typeface="Arial"/>
              <a:ea typeface="Arial"/>
              <a:cs typeface="Arial"/>
              <a:sym typeface="Arial"/>
            </a:endParaRPr>
          </a:p>
        </p:txBody>
      </p:sp>
      <p:sp>
        <p:nvSpPr>
          <p:cNvPr id="1374" name="Google Shape;1374;p97"/>
          <p:cNvSpPr txBox="1"/>
          <p:nvPr/>
        </p:nvSpPr>
        <p:spPr>
          <a:xfrm>
            <a:off x="1243186" y="2055814"/>
            <a:ext cx="9705623" cy="181588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Las prácticas académicas se realizan cada semana durante el ciclo académico con todas las unidades biológicas pecuarias.</a:t>
            </a:r>
            <a:endParaRPr/>
          </a:p>
          <a:p>
            <a:pPr marL="0" marR="0" lvl="0" indent="0" algn="just" rtl="0">
              <a:spcBef>
                <a:spcPts val="0"/>
              </a:spcBef>
              <a:spcAft>
                <a:spcPts val="0"/>
              </a:spcAft>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pic>
        <p:nvPicPr>
          <p:cNvPr id="1375" name="Google Shape;1375;p97"/>
          <p:cNvPicPr preferRelativeResize="0"/>
          <p:nvPr/>
        </p:nvPicPr>
        <p:blipFill rotWithShape="1">
          <a:blip r:embed="rId6">
            <a:alphaModFix/>
          </a:blip>
          <a:srcRect/>
          <a:stretch/>
        </p:blipFill>
        <p:spPr>
          <a:xfrm>
            <a:off x="1054903" y="3287337"/>
            <a:ext cx="2888043" cy="2166032"/>
          </a:xfrm>
          <a:prstGeom prst="rect">
            <a:avLst/>
          </a:prstGeom>
          <a:noFill/>
          <a:ln>
            <a:noFill/>
          </a:ln>
        </p:spPr>
      </p:pic>
      <p:pic>
        <p:nvPicPr>
          <p:cNvPr id="1376" name="Google Shape;1376;p97"/>
          <p:cNvPicPr preferRelativeResize="0"/>
          <p:nvPr/>
        </p:nvPicPr>
        <p:blipFill rotWithShape="1">
          <a:blip r:embed="rId7">
            <a:alphaModFix/>
          </a:blip>
          <a:srcRect/>
          <a:stretch/>
        </p:blipFill>
        <p:spPr>
          <a:xfrm>
            <a:off x="4489674" y="3287337"/>
            <a:ext cx="2956203" cy="2217152"/>
          </a:xfrm>
          <a:prstGeom prst="rect">
            <a:avLst/>
          </a:prstGeom>
          <a:noFill/>
          <a:ln>
            <a:noFill/>
          </a:ln>
        </p:spPr>
      </p:pic>
      <p:pic>
        <p:nvPicPr>
          <p:cNvPr id="1377" name="Google Shape;1377;p97"/>
          <p:cNvPicPr preferRelativeResize="0"/>
          <p:nvPr/>
        </p:nvPicPr>
        <p:blipFill rotWithShape="1">
          <a:blip r:embed="rId8">
            <a:alphaModFix/>
          </a:blip>
          <a:srcRect/>
          <a:stretch/>
        </p:blipFill>
        <p:spPr>
          <a:xfrm>
            <a:off x="8056946" y="3287336"/>
            <a:ext cx="2982884" cy="223716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83" name="Google Shape;1383;p98"/>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384" name="Google Shape;1384;p98"/>
          <p:cNvGrpSpPr/>
          <p:nvPr/>
        </p:nvGrpSpPr>
        <p:grpSpPr>
          <a:xfrm>
            <a:off x="11875990" y="246497"/>
            <a:ext cx="249159" cy="249159"/>
            <a:chOff x="11203403" y="118310"/>
            <a:chExt cx="802106" cy="802106"/>
          </a:xfrm>
        </p:grpSpPr>
        <p:sp>
          <p:nvSpPr>
            <p:cNvPr id="1385" name="Google Shape;1385;p98"/>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86" name="Google Shape;1386;p98"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387" name="Google Shape;1387;p98"/>
          <p:cNvSpPr txBox="1"/>
          <p:nvPr/>
        </p:nvSpPr>
        <p:spPr>
          <a:xfrm>
            <a:off x="2167464" y="1005235"/>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OTRAS ACTIVIDADES</a:t>
            </a:r>
            <a:endParaRPr sz="2400" b="1">
              <a:solidFill>
                <a:schemeClr val="dk1"/>
              </a:solidFill>
              <a:latin typeface="Arial"/>
              <a:ea typeface="Arial"/>
              <a:cs typeface="Arial"/>
              <a:sym typeface="Arial"/>
            </a:endParaRPr>
          </a:p>
        </p:txBody>
      </p:sp>
      <p:sp>
        <p:nvSpPr>
          <p:cNvPr id="1388" name="Google Shape;1388;p98"/>
          <p:cNvSpPr txBox="1"/>
          <p:nvPr/>
        </p:nvSpPr>
        <p:spPr>
          <a:xfrm>
            <a:off x="1243186" y="1760467"/>
            <a:ext cx="9705623" cy="273921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Mantenimiento de equipo de riego, picapasto, Trampas de Grasa y posos sépticos. </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Reparación y limpieza de techo de la bodega y mejoramiento de fachada y pintura.</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Capacitación al personal en manejo de Equipos como Guadaña, picapasto y nutrición animal.</a:t>
            </a:r>
            <a:endParaRPr/>
          </a:p>
          <a:p>
            <a:pPr marL="285750" marR="0" lvl="0" indent="-285750" algn="just" rtl="0">
              <a:spcBef>
                <a:spcPts val="0"/>
              </a:spcBef>
              <a:spcAft>
                <a:spcPts val="0"/>
              </a:spcAft>
              <a:buClr>
                <a:schemeClr val="dk1"/>
              </a:buClr>
              <a:buSzPts val="2000"/>
              <a:buFont typeface="Arial"/>
              <a:buChar char="•"/>
            </a:pPr>
            <a:r>
              <a:rPr lang="es-MX" sz="2000">
                <a:solidFill>
                  <a:schemeClr val="dk1"/>
                </a:solidFill>
                <a:latin typeface="Calibri"/>
                <a:ea typeface="Calibri"/>
                <a:cs typeface="Calibri"/>
                <a:sym typeface="Calibri"/>
              </a:rPr>
              <a:t>Riego de cultivos y mejoramiento de la instalación hidráulica.</a:t>
            </a:r>
            <a:endParaRPr/>
          </a:p>
          <a:p>
            <a:pPr marL="0" marR="0" lvl="0" indent="0" algn="just" rtl="0">
              <a:spcBef>
                <a:spcPts val="0"/>
              </a:spcBef>
              <a:spcAft>
                <a:spcPts val="0"/>
              </a:spcAft>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285750" marR="0" lvl="0" indent="-17145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pic>
        <p:nvPicPr>
          <p:cNvPr id="1389" name="Google Shape;1389;p98"/>
          <p:cNvPicPr preferRelativeResize="0"/>
          <p:nvPr/>
        </p:nvPicPr>
        <p:blipFill rotWithShape="1">
          <a:blip r:embed="rId6">
            <a:alphaModFix/>
          </a:blip>
          <a:srcRect/>
          <a:stretch/>
        </p:blipFill>
        <p:spPr>
          <a:xfrm rot="5400000">
            <a:off x="8649413" y="4063137"/>
            <a:ext cx="2475532" cy="1856649"/>
          </a:xfrm>
          <a:prstGeom prst="rect">
            <a:avLst/>
          </a:prstGeom>
          <a:noFill/>
          <a:ln>
            <a:noFill/>
          </a:ln>
        </p:spPr>
      </p:pic>
      <p:pic>
        <p:nvPicPr>
          <p:cNvPr id="1390" name="Google Shape;1390;p98"/>
          <p:cNvPicPr preferRelativeResize="0"/>
          <p:nvPr/>
        </p:nvPicPr>
        <p:blipFill rotWithShape="1">
          <a:blip r:embed="rId7">
            <a:alphaModFix/>
          </a:blip>
          <a:srcRect/>
          <a:stretch/>
        </p:blipFill>
        <p:spPr>
          <a:xfrm rot="5400000">
            <a:off x="6328397" y="3675186"/>
            <a:ext cx="2101496" cy="2265295"/>
          </a:xfrm>
          <a:prstGeom prst="rect">
            <a:avLst/>
          </a:prstGeom>
          <a:noFill/>
          <a:ln>
            <a:noFill/>
          </a:ln>
        </p:spPr>
      </p:pic>
      <p:pic>
        <p:nvPicPr>
          <p:cNvPr id="1391" name="Google Shape;1391;p98"/>
          <p:cNvPicPr preferRelativeResize="0"/>
          <p:nvPr/>
        </p:nvPicPr>
        <p:blipFill rotWithShape="1">
          <a:blip r:embed="rId8">
            <a:alphaModFix/>
          </a:blip>
          <a:srcRect/>
          <a:stretch/>
        </p:blipFill>
        <p:spPr>
          <a:xfrm rot="5400000">
            <a:off x="3829143" y="4038304"/>
            <a:ext cx="2276871" cy="1707653"/>
          </a:xfrm>
          <a:prstGeom prst="rect">
            <a:avLst/>
          </a:prstGeom>
          <a:noFill/>
          <a:ln>
            <a:noFill/>
          </a:ln>
        </p:spPr>
      </p:pic>
      <p:pic>
        <p:nvPicPr>
          <p:cNvPr id="1392" name="Google Shape;1392;p98"/>
          <p:cNvPicPr preferRelativeResize="0"/>
          <p:nvPr/>
        </p:nvPicPr>
        <p:blipFill rotWithShape="1">
          <a:blip r:embed="rId9">
            <a:alphaModFix/>
          </a:blip>
          <a:srcRect/>
          <a:stretch/>
        </p:blipFill>
        <p:spPr>
          <a:xfrm>
            <a:off x="1071632" y="3753695"/>
            <a:ext cx="2617027" cy="196277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98" name="Google Shape;1398;p99"/>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Tree>
  </p:cSld>
  <p:clrMapOvr>
    <a:masterClrMapping/>
  </p:clrMapOvr>
  <p:transition spd="slow">
    <p:pu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04" name="Google Shape;1404;p100"/>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1405" name="Google Shape;1405;p100"/>
          <p:cNvGrpSpPr/>
          <p:nvPr/>
        </p:nvGrpSpPr>
        <p:grpSpPr>
          <a:xfrm>
            <a:off x="11875990" y="246497"/>
            <a:ext cx="249159" cy="249159"/>
            <a:chOff x="11203403" y="118310"/>
            <a:chExt cx="802106" cy="802106"/>
          </a:xfrm>
        </p:grpSpPr>
        <p:sp>
          <p:nvSpPr>
            <p:cNvPr id="1406" name="Google Shape;1406;p100"/>
            <p:cNvSpPr/>
            <p:nvPr/>
          </p:nvSpPr>
          <p:spPr>
            <a:xfrm>
              <a:off x="11203403" y="118310"/>
              <a:ext cx="802106" cy="802106"/>
            </a:xfrm>
            <a:prstGeom prst="roundRect">
              <a:avLst>
                <a:gd name="adj" fmla="val 16667"/>
              </a:avLst>
            </a:prstGeom>
            <a:gradFill>
              <a:gsLst>
                <a:gs pos="0">
                  <a:srgbClr val="006994"/>
                </a:gs>
                <a:gs pos="50000">
                  <a:srgbClr val="009AD7"/>
                </a:gs>
                <a:gs pos="100000">
                  <a:srgbClr val="00B8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07" name="Google Shape;1407;p100" descr="Cerrar">
              <a:hlinkClick r:id="rId4" action="ppaction://hlinksldjump"/>
            </p:cNvPr>
            <p:cNvPicPr preferRelativeResize="0"/>
            <p:nvPr/>
          </p:nvPicPr>
          <p:blipFill rotWithShape="1">
            <a:blip r:embed="rId5">
              <a:alphaModFix/>
            </a:blip>
            <a:srcRect/>
            <a:stretch/>
          </p:blipFill>
          <p:spPr>
            <a:xfrm>
              <a:off x="11281609" y="196516"/>
              <a:ext cx="645695" cy="645695"/>
            </a:xfrm>
            <a:prstGeom prst="rect">
              <a:avLst/>
            </a:prstGeom>
            <a:noFill/>
            <a:ln>
              <a:noFill/>
            </a:ln>
          </p:spPr>
        </p:pic>
      </p:grpSp>
      <p:sp>
        <p:nvSpPr>
          <p:cNvPr id="1408" name="Google Shape;1408;p100"/>
          <p:cNvSpPr txBox="1"/>
          <p:nvPr/>
        </p:nvSpPr>
        <p:spPr>
          <a:xfrm>
            <a:off x="2167465" y="1321356"/>
            <a:ext cx="78570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cap="none">
                <a:solidFill>
                  <a:schemeClr val="dk1"/>
                </a:solidFill>
                <a:latin typeface="Arial"/>
                <a:ea typeface="Arial"/>
                <a:cs typeface="Arial"/>
                <a:sym typeface="Arial"/>
              </a:rPr>
              <a:t>EQUIPO DE APOYO A LA GESTIÓN</a:t>
            </a:r>
            <a:endParaRPr sz="2400" b="1">
              <a:solidFill>
                <a:schemeClr val="dk1"/>
              </a:solidFill>
              <a:latin typeface="Arial"/>
              <a:ea typeface="Arial"/>
              <a:cs typeface="Arial"/>
              <a:sym typeface="Arial"/>
            </a:endParaRPr>
          </a:p>
        </p:txBody>
      </p:sp>
      <p:graphicFrame>
        <p:nvGraphicFramePr>
          <p:cNvPr id="1409" name="Google Shape;1409;p100"/>
          <p:cNvGraphicFramePr/>
          <p:nvPr/>
        </p:nvGraphicFramePr>
        <p:xfrm>
          <a:off x="2167465" y="2316479"/>
          <a:ext cx="3000000" cy="3000000"/>
        </p:xfrm>
        <a:graphic>
          <a:graphicData uri="http://schemas.openxmlformats.org/drawingml/2006/table">
            <a:tbl>
              <a:tblPr firstRow="1" bandRow="1">
                <a:noFill/>
                <a:tableStyleId>{B3EE1794-305A-4D41-9306-B8CCA0B07387}</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MX" sz="1800"/>
                        <a:t>Descripción</a:t>
                      </a:r>
                      <a:endParaRPr sz="1800"/>
                    </a:p>
                  </a:txBody>
                  <a:tcPr marL="91450" marR="91450" marT="45725" marB="45725"/>
                </a:tc>
                <a:tc>
                  <a:txBody>
                    <a:bodyPr/>
                    <a:lstStyle/>
                    <a:p>
                      <a:pPr marL="0" marR="0" lvl="0" indent="0" algn="ctr" rtl="0">
                        <a:spcBef>
                          <a:spcPts val="0"/>
                        </a:spcBef>
                        <a:spcAft>
                          <a:spcPts val="0"/>
                        </a:spcAft>
                        <a:buNone/>
                      </a:pPr>
                      <a:r>
                        <a:rPr lang="es-MX" sz="1800"/>
                        <a:t>Cantidad</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s-MX" sz="1800"/>
                        <a:t>Coordinador SGSST</a:t>
                      </a:r>
                      <a:endParaRPr sz="1800"/>
                    </a:p>
                  </a:txBody>
                  <a:tcPr marL="91450" marR="91450" marT="45725" marB="45725"/>
                </a:tc>
                <a:tc>
                  <a:txBody>
                    <a:bodyPr/>
                    <a:lstStyle/>
                    <a:p>
                      <a:pPr marL="0" marR="0" lvl="0" indent="0" algn="ctr" rtl="0">
                        <a:spcBef>
                          <a:spcPts val="0"/>
                        </a:spcBef>
                        <a:spcAft>
                          <a:spcPts val="0"/>
                        </a:spcAft>
                        <a:buNone/>
                      </a:pPr>
                      <a:r>
                        <a:rPr lang="es-MX" sz="1800"/>
                        <a:t>1</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s-MX" sz="1800"/>
                        <a:t>Asesor Externo</a:t>
                      </a:r>
                      <a:endParaRPr/>
                    </a:p>
                  </a:txBody>
                  <a:tcPr marL="91450" marR="91450" marT="45725" marB="45725"/>
                </a:tc>
                <a:tc>
                  <a:txBody>
                    <a:bodyPr/>
                    <a:lstStyle/>
                    <a:p>
                      <a:pPr marL="0" marR="0" lvl="0" indent="0" algn="ctr" rtl="0">
                        <a:spcBef>
                          <a:spcPts val="0"/>
                        </a:spcBef>
                        <a:spcAft>
                          <a:spcPts val="0"/>
                        </a:spcAft>
                        <a:buNone/>
                      </a:pPr>
                      <a:r>
                        <a:rPr lang="es-MX" sz="1800"/>
                        <a:t>1</a:t>
                      </a: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s-MX" sz="1800"/>
                        <a:t>Brigadistas</a:t>
                      </a:r>
                      <a:endParaRPr sz="1800"/>
                    </a:p>
                  </a:txBody>
                  <a:tcPr marL="91450" marR="91450" marT="45725" marB="45725"/>
                </a:tc>
                <a:tc>
                  <a:txBody>
                    <a:bodyPr/>
                    <a:lstStyle/>
                    <a:p>
                      <a:pPr marL="0" marR="0" lvl="0" indent="0" algn="ctr" rtl="0">
                        <a:spcBef>
                          <a:spcPts val="0"/>
                        </a:spcBef>
                        <a:spcAft>
                          <a:spcPts val="0"/>
                        </a:spcAft>
                        <a:buNone/>
                      </a:pPr>
                      <a:r>
                        <a:rPr lang="es-MX" sz="1800"/>
                        <a:t>14</a:t>
                      </a: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s-MX" sz="1800"/>
                        <a:t>Comité COPASST</a:t>
                      </a:r>
                      <a:endParaRPr sz="1800"/>
                    </a:p>
                  </a:txBody>
                  <a:tcPr marL="91450" marR="91450" marT="45725" marB="45725"/>
                </a:tc>
                <a:tc>
                  <a:txBody>
                    <a:bodyPr/>
                    <a:lstStyle/>
                    <a:p>
                      <a:pPr marL="0" marR="0" lvl="0" indent="0" algn="ctr" rtl="0">
                        <a:spcBef>
                          <a:spcPts val="0"/>
                        </a:spcBef>
                        <a:spcAft>
                          <a:spcPts val="0"/>
                        </a:spcAft>
                        <a:buNone/>
                      </a:pPr>
                      <a:r>
                        <a:rPr lang="es-MX" sz="1800"/>
                        <a:t>8</a:t>
                      </a: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s-MX" sz="1800"/>
                        <a:t>Comité Convivencia Laboral</a:t>
                      </a:r>
                      <a:endParaRPr sz="1800"/>
                    </a:p>
                  </a:txBody>
                  <a:tcPr marL="91450" marR="91450" marT="45725" marB="45725"/>
                </a:tc>
                <a:tc>
                  <a:txBody>
                    <a:bodyPr/>
                    <a:lstStyle/>
                    <a:p>
                      <a:pPr marL="0" marR="0" lvl="0" indent="0" algn="ctr" rtl="0">
                        <a:spcBef>
                          <a:spcPts val="0"/>
                        </a:spcBef>
                        <a:spcAft>
                          <a:spcPts val="0"/>
                        </a:spcAft>
                        <a:buNone/>
                      </a:pPr>
                      <a:r>
                        <a:rPr lang="es-MX" sz="1800"/>
                        <a:t>6</a:t>
                      </a:r>
                      <a:endParaRPr sz="180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TotalTime>
  <Words>2738</Words>
  <Application>Microsoft Office PowerPoint</Application>
  <PresentationFormat>Panorámica</PresentationFormat>
  <Paragraphs>665</Paragraphs>
  <Slides>106</Slides>
  <Notes>106</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106</vt:i4>
      </vt:variant>
    </vt:vector>
  </HeadingPairs>
  <TitlesOfParts>
    <vt:vector size="112" baseType="lpstr">
      <vt:lpstr>Arial</vt:lpstr>
      <vt:lpstr>Calibri</vt:lpstr>
      <vt:lpstr>Noto Sans Symbols</vt:lpstr>
      <vt:lpstr>Verdana   </vt:lpstr>
      <vt:lpstr>Tema de Office</vt:lpstr>
      <vt:lpstr>Hoja de cálculo de Microsoft Excel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Audiovisuales</dc:creator>
  <cp:lastModifiedBy>Usuario</cp:lastModifiedBy>
  <cp:revision>5</cp:revision>
  <dcterms:created xsi:type="dcterms:W3CDTF">2025-07-23T13:26:35Z</dcterms:created>
  <dcterms:modified xsi:type="dcterms:W3CDTF">2025-10-03T12:45:43Z</dcterms:modified>
</cp:coreProperties>
</file>